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3" r:id="rId1"/>
  </p:sldMasterIdLst>
  <p:notesMasterIdLst>
    <p:notesMasterId r:id="rId14"/>
  </p:notesMasterIdLst>
  <p:sldIdLst>
    <p:sldId id="256" r:id="rId2"/>
    <p:sldId id="258" r:id="rId3"/>
    <p:sldId id="257" r:id="rId4"/>
    <p:sldId id="266" r:id="rId5"/>
    <p:sldId id="279" r:id="rId6"/>
    <p:sldId id="267" r:id="rId7"/>
    <p:sldId id="280" r:id="rId8"/>
    <p:sldId id="265" r:id="rId9"/>
    <p:sldId id="270" r:id="rId10"/>
    <p:sldId id="274" r:id="rId11"/>
    <p:sldId id="275" r:id="rId12"/>
    <p:sldId id="276" r:id="rId1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693" autoAdjust="0"/>
  </p:normalViewPr>
  <p:slideViewPr>
    <p:cSldViewPr>
      <p:cViewPr>
        <p:scale>
          <a:sx n="70" d="100"/>
          <a:sy n="70" d="100"/>
        </p:scale>
        <p:origin x="-74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71A673-6ADF-4EA4-8525-16EACD865D0B}" type="datetimeFigureOut">
              <a:rPr lang="ru-RU" smtClean="0"/>
              <a:t>14.10.2013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79B2AE-D28A-4CD7-B400-15752E5B8135}" type="slidenum">
              <a:rPr lang="ru-RU" smtClean="0"/>
              <a:t>‹#›</a:t>
            </a:fld>
            <a:endParaRPr lang="ru-RU"/>
          </a:p>
        </p:txBody>
      </p:sp>
    </p:spTree>
    <p:extLst>
      <p:ext uri="{BB962C8B-B14F-4D97-AF65-F5344CB8AC3E}">
        <p14:creationId xmlns:p14="http://schemas.microsoft.com/office/powerpoint/2010/main" val="181890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400" dirty="0" smtClean="0">
                <a:latin typeface="Times New Roman" pitchFamily="18" charset="0"/>
                <a:cs typeface="Times New Roman" pitchFamily="18" charset="0"/>
              </a:rPr>
              <a:t>Layers of nuclear emulsions were irradiated</a:t>
            </a:r>
            <a:r>
              <a:rPr lang="ru-RU"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with ions krypton and xenon, accelerated to an energy about 1.2 A MeV in a session in March 2013, at the accelerator complex IC-100 in </a:t>
            </a:r>
            <a:r>
              <a:rPr lang="en-US" sz="1400" dirty="0" err="1" smtClean="0">
                <a:latin typeface="Times New Roman" pitchFamily="18" charset="0"/>
                <a:cs typeface="Times New Roman" pitchFamily="18" charset="0"/>
              </a:rPr>
              <a:t>Flerov</a:t>
            </a:r>
            <a:r>
              <a:rPr lang="en-US" sz="1400" dirty="0" smtClean="0">
                <a:latin typeface="Times New Roman" pitchFamily="18" charset="0"/>
                <a:cs typeface="Times New Roman" pitchFamily="18" charset="0"/>
              </a:rPr>
              <a:t> Laboratory of Nuclear Reactions JINR, </a:t>
            </a:r>
            <a:r>
              <a:rPr lang="en-US" sz="1400" dirty="0" err="1" smtClean="0">
                <a:latin typeface="Times New Roman" pitchFamily="18" charset="0"/>
                <a:cs typeface="Times New Roman" pitchFamily="18" charset="0"/>
              </a:rPr>
              <a:t>Dubna</a:t>
            </a:r>
            <a:r>
              <a:rPr lang="en-US" sz="1400" dirty="0" smtClean="0">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p:txBody>
      </p:sp>
      <p:sp>
        <p:nvSpPr>
          <p:cNvPr id="4" name="Номер слайда 3"/>
          <p:cNvSpPr>
            <a:spLocks noGrp="1"/>
          </p:cNvSpPr>
          <p:nvPr>
            <p:ph type="sldNum" sz="quarter" idx="10"/>
          </p:nvPr>
        </p:nvSpPr>
        <p:spPr/>
        <p:txBody>
          <a:bodyPr/>
          <a:lstStyle/>
          <a:p>
            <a:fld id="{2579B2AE-D28A-4CD7-B400-15752E5B8135}" type="slidenum">
              <a:rPr lang="ru-RU" smtClean="0"/>
              <a:t>1</a:t>
            </a:fld>
            <a:endParaRPr lang="ru-RU"/>
          </a:p>
        </p:txBody>
      </p:sp>
    </p:spTree>
    <p:extLst>
      <p:ext uri="{BB962C8B-B14F-4D97-AF65-F5344CB8AC3E}">
        <p14:creationId xmlns:p14="http://schemas.microsoft.com/office/powerpoint/2010/main" val="10535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slide presents an energy distribution of ions 86Kr and 132Xe, which is obtained on the basis of spline-interpolation calculation range-energy by model SRIM. Their average values ​​after correction on the shrinkage ratio amounted for krypton &lt;E(Kr)&gt; = (0.74) A MeV and for Xenon - (0.92) A MeV.</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Их средние значения после подправки на коэффициент усадки составило для криптона &lt;E(</a:t>
            </a:r>
            <a:r>
              <a:rPr lang="ru-RU" sz="1200" kern="1200" baseline="30000" dirty="0" smtClean="0">
                <a:solidFill>
                  <a:schemeClr val="tx1"/>
                </a:solidFill>
                <a:effectLst/>
                <a:latin typeface="+mn-lt"/>
                <a:ea typeface="+mn-ea"/>
                <a:cs typeface="+mn-cs"/>
              </a:rPr>
              <a:t>86</a:t>
            </a:r>
            <a:r>
              <a:rPr lang="en-US" sz="1200" kern="1200" dirty="0" smtClean="0">
                <a:solidFill>
                  <a:schemeClr val="tx1"/>
                </a:solidFill>
                <a:effectLst/>
                <a:latin typeface="+mn-lt"/>
                <a:ea typeface="+mn-ea"/>
                <a:cs typeface="+mn-cs"/>
              </a:rPr>
              <a:t>Kr</a:t>
            </a:r>
            <a:r>
              <a:rPr lang="ru-RU" sz="1200" kern="1200" baseline="30000" dirty="0" smtClean="0">
                <a:solidFill>
                  <a:schemeClr val="tx1"/>
                </a:solidFill>
                <a:effectLst/>
                <a:latin typeface="+mn-lt"/>
                <a:ea typeface="+mn-ea"/>
                <a:cs typeface="+mn-cs"/>
              </a:rPr>
              <a:t>+17</a:t>
            </a:r>
            <a:r>
              <a:rPr lang="ru-RU" sz="1200" kern="1200" dirty="0" smtClean="0">
                <a:solidFill>
                  <a:schemeClr val="tx1"/>
                </a:solidFill>
                <a:effectLst/>
                <a:latin typeface="+mn-lt"/>
                <a:ea typeface="+mn-ea"/>
                <a:cs typeface="+mn-cs"/>
              </a:rPr>
              <a:t>)&gt; = (0.74 </a:t>
            </a:r>
            <a:r>
              <a:rPr lang="ru-RU" sz="1200" kern="1200" dirty="0" smtClean="0">
                <a:solidFill>
                  <a:schemeClr val="tx1"/>
                </a:solidFill>
                <a:effectLst/>
                <a:latin typeface="+mn-lt"/>
                <a:ea typeface="+mn-ea"/>
                <a:cs typeface="+mn-cs"/>
                <a:sym typeface="Symbol"/>
              </a:rPr>
              <a:t></a:t>
            </a:r>
            <a:r>
              <a:rPr lang="ru-RU" sz="1200" kern="1200" dirty="0" smtClean="0">
                <a:solidFill>
                  <a:schemeClr val="tx1"/>
                </a:solidFill>
                <a:effectLst/>
                <a:latin typeface="+mn-lt"/>
                <a:ea typeface="+mn-ea"/>
                <a:cs typeface="+mn-cs"/>
              </a:rPr>
              <a:t> 0.01) </a:t>
            </a:r>
            <a:r>
              <a:rPr lang="en-US" sz="1200" i="1" kern="1200" dirty="0"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 МэВ при </a:t>
            </a:r>
            <a:r>
              <a:rPr lang="en-US" sz="1200" kern="1200" dirty="0" smtClean="0">
                <a:solidFill>
                  <a:schemeClr val="tx1"/>
                </a:solidFill>
                <a:effectLst/>
                <a:latin typeface="+mn-lt"/>
                <a:ea typeface="+mn-ea"/>
                <a:cs typeface="+mn-cs"/>
              </a:rPr>
              <a:t>RMS</a:t>
            </a:r>
            <a:r>
              <a:rPr lang="ru-RU" sz="1200" kern="1200" dirty="0" smtClean="0">
                <a:solidFill>
                  <a:schemeClr val="tx1"/>
                </a:solidFill>
                <a:effectLst/>
                <a:latin typeface="+mn-lt"/>
                <a:ea typeface="+mn-ea"/>
                <a:cs typeface="+mn-cs"/>
              </a:rPr>
              <a:t> 0.09 </a:t>
            </a:r>
            <a:r>
              <a:rPr lang="en-US" sz="1200" i="1" kern="1200" dirty="0"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 МэВ и для ксенона – (0.92 </a:t>
            </a:r>
            <a:r>
              <a:rPr lang="ru-RU" sz="1200" kern="1200" dirty="0" smtClean="0">
                <a:solidFill>
                  <a:schemeClr val="tx1"/>
                </a:solidFill>
                <a:effectLst/>
                <a:latin typeface="+mn-lt"/>
                <a:ea typeface="+mn-ea"/>
                <a:cs typeface="+mn-cs"/>
                <a:sym typeface="Symbol"/>
              </a:rPr>
              <a:t></a:t>
            </a:r>
            <a:r>
              <a:rPr lang="ru-RU" sz="1200" kern="1200" dirty="0" smtClean="0">
                <a:solidFill>
                  <a:schemeClr val="tx1"/>
                </a:solidFill>
                <a:effectLst/>
                <a:latin typeface="+mn-lt"/>
                <a:ea typeface="+mn-ea"/>
                <a:cs typeface="+mn-cs"/>
              </a:rPr>
              <a:t> 0.01) </a:t>
            </a:r>
            <a:r>
              <a:rPr lang="en-US" sz="1200" i="1" kern="1200" dirty="0"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 МэВ при </a:t>
            </a:r>
            <a:r>
              <a:rPr lang="en-US" sz="1200" kern="1200" dirty="0" smtClean="0">
                <a:solidFill>
                  <a:schemeClr val="tx1"/>
                </a:solidFill>
                <a:effectLst/>
                <a:latin typeface="+mn-lt"/>
                <a:ea typeface="+mn-ea"/>
                <a:cs typeface="+mn-cs"/>
              </a:rPr>
              <a:t>RMS </a:t>
            </a:r>
            <a:r>
              <a:rPr lang="ru-RU" sz="1200" kern="1200" dirty="0" smtClean="0">
                <a:solidFill>
                  <a:schemeClr val="tx1"/>
                </a:solidFill>
                <a:effectLst/>
                <a:latin typeface="+mn-lt"/>
                <a:ea typeface="+mn-ea"/>
                <a:cs typeface="+mn-cs"/>
              </a:rPr>
              <a:t>0.1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МэВ. </a:t>
            </a:r>
          </a:p>
          <a:p>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10</a:t>
            </a:fld>
            <a:endParaRPr lang="ru-RU"/>
          </a:p>
        </p:txBody>
      </p:sp>
    </p:spTree>
    <p:extLst>
      <p:ext uri="{BB962C8B-B14F-4D97-AF65-F5344CB8AC3E}">
        <p14:creationId xmlns:p14="http://schemas.microsoft.com/office/powerpoint/2010/main" val="3740956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slide presented the scheme producing a beam of ions in a cyclotron IC-100 and the place of nuclear emulsion layers.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Since the energy of these nuclei is small, it was necessary to irradiate the emulsion without using the light-protection paper, through which these ions could not be get into the emulsion.</a:t>
            </a:r>
            <a:r>
              <a:rPr lang="ru-RU" sz="1200" dirty="0" smtClean="0"/>
              <a:t> </a:t>
            </a:r>
            <a:r>
              <a:rPr lang="en-US" sz="1200" dirty="0" smtClean="0"/>
              <a:t>Therefore, fixing the emulsion plates in the chamber of the accelerator irradiation has required spend in ordinary lighting photo laboratories. We closed all slits in these room with black paper and worked under red light.</a:t>
            </a:r>
            <a:r>
              <a:rPr lang="en-US" sz="12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Desired track density was about 10</a:t>
            </a:r>
            <a:r>
              <a:rPr lang="en-US" sz="1200" baseline="30000" dirty="0" smtClean="0"/>
              <a:t>5</a:t>
            </a:r>
            <a:r>
              <a:rPr lang="en-US" sz="1200" dirty="0" smtClean="0"/>
              <a:t> - 10</a:t>
            </a:r>
            <a:r>
              <a:rPr lang="en-US" sz="1200" baseline="30000" dirty="0" smtClean="0"/>
              <a:t>6</a:t>
            </a:r>
            <a:r>
              <a:rPr lang="en-US" sz="1200" dirty="0" smtClean="0"/>
              <a:t> ions/cm</a:t>
            </a:r>
            <a:r>
              <a:rPr lang="en-US" sz="1200" baseline="30000" dirty="0" smtClean="0"/>
              <a:t>2</a:t>
            </a:r>
            <a:r>
              <a:rPr lang="en-US" sz="1200" dirty="0" smtClean="0"/>
              <a:t>, was needed 5 second irradiating, which corresponds to the parameters of the accelerator.</a:t>
            </a:r>
            <a:endParaRPr lang="en-US" sz="1200" dirty="0" smtClean="0">
              <a:latin typeface="Times New Roman" pitchFamily="18" charset="0"/>
              <a:cs typeface="Times New Roman" pitchFamily="18" charset="0"/>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Times New Roman" pitchFamily="18" charset="0"/>
                <a:ea typeface="Batang" pitchFamily="18" charset="-127"/>
                <a:cs typeface="Times New Roman" pitchFamily="18" charset="0"/>
              </a:rPr>
              <a:t>Setting for irradiating the polymer film</a:t>
            </a:r>
            <a:r>
              <a:rPr lang="ru-RU" dirty="0" smtClean="0">
                <a:solidFill>
                  <a:schemeClr val="bg1"/>
                </a:solidFill>
                <a:latin typeface="Times New Roman" pitchFamily="18" charset="0"/>
                <a:ea typeface="Batang" pitchFamily="18" charset="-127"/>
                <a:cs typeface="Times New Roman" pitchFamily="18" charset="0"/>
              </a:rPr>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rPr>
              <a:t>Pull-out part of the vacuum chamber with the board for mounting samples.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Emulsion layers with size 9 × 12 cm</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and with thickness ~ 100</a:t>
            </a:r>
            <a:r>
              <a:rPr lang="ru-RU"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Xe</a:t>
            </a:r>
            <a:r>
              <a:rPr lang="en-US" dirty="0" smtClean="0">
                <a:latin typeface="Times New Roman" pitchFamily="18" charset="0"/>
                <a:cs typeface="Times New Roman" pitchFamily="18" charset="0"/>
              </a:rPr>
              <a:t>) and ~ 180 (Kr) </a:t>
            </a:r>
            <a:r>
              <a:rPr lang="el-GR" dirty="0" smtClean="0">
                <a:latin typeface="Times New Roman" pitchFamily="18" charset="0"/>
                <a:cs typeface="Times New Roman" pitchFamily="18" charset="0"/>
              </a:rPr>
              <a:t>μ</a:t>
            </a:r>
            <a:r>
              <a:rPr lang="en-US" dirty="0" smtClean="0">
                <a:latin typeface="Times New Roman" pitchFamily="18" charset="0"/>
                <a:cs typeface="Times New Roman" pitchFamily="18" charset="0"/>
              </a:rPr>
              <a:t>m on a glass substrate with thickness ~ 2 mm, placed at an angle 45</a:t>
            </a:r>
            <a:r>
              <a:rPr lang="en-US" baseline="30000" dirty="0" smtClean="0">
                <a:latin typeface="Times New Roman" pitchFamily="18" charset="0"/>
                <a:cs typeface="Times New Roman" pitchFamily="18" charset="0"/>
              </a:rPr>
              <a:t>0</a:t>
            </a:r>
            <a:r>
              <a:rPr lang="en-US" dirty="0" smtClean="0">
                <a:latin typeface="Times New Roman" pitchFamily="18" charset="0"/>
                <a:cs typeface="Times New Roman" pitchFamily="18" charset="0"/>
              </a:rPr>
              <a:t> to the beam axis. Tilting plate has provided </a:t>
            </a:r>
            <a:r>
              <a:rPr lang="en-US" dirty="0" err="1" smtClean="0">
                <a:latin typeface="Times New Roman" pitchFamily="18" charset="0"/>
                <a:cs typeface="Times New Roman" pitchFamily="18" charset="0"/>
              </a:rPr>
              <a:t>observability</a:t>
            </a:r>
            <a:r>
              <a:rPr lang="en-US" dirty="0" smtClean="0">
                <a:latin typeface="Times New Roman" pitchFamily="18" charset="0"/>
                <a:cs typeface="Times New Roman" pitchFamily="18" charset="0"/>
              </a:rPr>
              <a:t> tracks of ions in the emulsion.</a:t>
            </a:r>
            <a:endParaRPr lang="ru-RU" dirty="0" smtClean="0">
              <a:latin typeface="Times New Roman" pitchFamily="18" charset="0"/>
              <a:ea typeface="Batang" pitchFamily="18" charset="-127"/>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2</a:t>
            </a:fld>
            <a:endParaRPr lang="ru-RU"/>
          </a:p>
        </p:txBody>
      </p:sp>
    </p:spTree>
    <p:extLst>
      <p:ext uri="{BB962C8B-B14F-4D97-AF65-F5344CB8AC3E}">
        <p14:creationId xmlns:p14="http://schemas.microsoft.com/office/powerpoint/2010/main" val="184167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3</a:t>
            </a:fld>
            <a:endParaRPr lang="ru-RU"/>
          </a:p>
        </p:txBody>
      </p:sp>
    </p:spTree>
    <p:extLst>
      <p:ext uri="{BB962C8B-B14F-4D97-AF65-F5344CB8AC3E}">
        <p14:creationId xmlns:p14="http://schemas.microsoft.com/office/powerpoint/2010/main" val="344481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Practice of irradiation showed that the samples necessary advance to test the strength under vacuum to avoid the risk of cracking and falling the pieces of emulsion with glass  in the nodes of the accelerator.</a:t>
            </a:r>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4</a:t>
            </a:fld>
            <a:endParaRPr lang="ru-RU"/>
          </a:p>
        </p:txBody>
      </p:sp>
    </p:spTree>
    <p:extLst>
      <p:ext uri="{BB962C8B-B14F-4D97-AF65-F5344CB8AC3E}">
        <p14:creationId xmlns:p14="http://schemas.microsoft.com/office/powerpoint/2010/main" val="743946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slide is presented example of microphotographs of krypton tracks at 90 times magnification.</a:t>
            </a:r>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5</a:t>
            </a:fld>
            <a:endParaRPr lang="ru-RU"/>
          </a:p>
        </p:txBody>
      </p:sp>
    </p:spTree>
    <p:extLst>
      <p:ext uri="{BB962C8B-B14F-4D97-AF65-F5344CB8AC3E}">
        <p14:creationId xmlns:p14="http://schemas.microsoft.com/office/powerpoint/2010/main" val="335805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in these Xenon example. </a:t>
            </a:r>
            <a:r>
              <a:rPr lang="en-US" sz="1200" kern="1200" dirty="0" smtClean="0">
                <a:solidFill>
                  <a:schemeClr val="tx1"/>
                </a:solidFill>
                <a:effectLst/>
                <a:latin typeface="+mn-lt"/>
                <a:ea typeface="+mn-ea"/>
                <a:cs typeface="+mn-cs"/>
              </a:rPr>
              <a:t>Many of the tracks were completed as a curvature of result of the Coulomb scattering nuclei.</a:t>
            </a:r>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6</a:t>
            </a:fld>
            <a:endParaRPr lang="ru-RU"/>
          </a:p>
        </p:txBody>
      </p:sp>
    </p:spTree>
    <p:extLst>
      <p:ext uri="{BB962C8B-B14F-4D97-AF65-F5344CB8AC3E}">
        <p14:creationId xmlns:p14="http://schemas.microsoft.com/office/powerpoint/2010/main" val="1185288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these slide</a:t>
            </a:r>
            <a:r>
              <a:rPr lang="en-US" baseline="0" dirty="0" smtClean="0"/>
              <a:t> you can see screenshot of simulation program SRIM. You have to choose isotope of nuclei, add energy, choose target of layer, add thickness of target and run.</a:t>
            </a:r>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7</a:t>
            </a:fld>
            <a:endParaRPr lang="ru-RU"/>
          </a:p>
        </p:txBody>
      </p:sp>
    </p:spTree>
    <p:extLst>
      <p:ext uri="{BB962C8B-B14F-4D97-AF65-F5344CB8AC3E}">
        <p14:creationId xmlns:p14="http://schemas.microsoft.com/office/powerpoint/2010/main" val="162074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slide for comparison, presented distribution of average length of  Kr and </a:t>
            </a:r>
            <a:r>
              <a:rPr lang="en-US" sz="1200" kern="1200" dirty="0" err="1" smtClean="0">
                <a:solidFill>
                  <a:schemeClr val="tx1"/>
                </a:solidFill>
                <a:effectLst/>
                <a:latin typeface="+mn-lt"/>
                <a:ea typeface="+mn-ea"/>
                <a:cs typeface="+mn-cs"/>
              </a:rPr>
              <a:t>Xe</a:t>
            </a:r>
            <a:r>
              <a:rPr lang="en-US" sz="1200" kern="1200" dirty="0" smtClean="0">
                <a:solidFill>
                  <a:schemeClr val="tx1"/>
                </a:solidFill>
                <a:effectLst/>
                <a:latin typeface="+mn-lt"/>
                <a:ea typeface="+mn-ea"/>
                <a:cs typeface="+mn-cs"/>
              </a:rPr>
              <a:t> ions before and after correction of shrinkage ratio. The average length of 40 measured beam tracks without scattering and  after correction of shrinkage ratio for krypton was equal to  &lt;L(86Kr)&gt; = 14.34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and for Xenon  &lt;L (132He)&gt; = 17.54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These data are close to the calculated values by the model SRIM.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difference of ion ranges can be attributed to with additional braking of ions on the residual air in installation.</a:t>
            </a:r>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8</a:t>
            </a:fld>
            <a:endParaRPr lang="ru-RU"/>
          </a:p>
        </p:txBody>
      </p:sp>
    </p:spTree>
    <p:extLst>
      <p:ext uri="{BB962C8B-B14F-4D97-AF65-F5344CB8AC3E}">
        <p14:creationId xmlns:p14="http://schemas.microsoft.com/office/powerpoint/2010/main" val="186478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this slide shows the angular distribution of dipping ions Kr and </a:t>
            </a:r>
            <a:r>
              <a:rPr lang="en-US" dirty="0" err="1" smtClean="0"/>
              <a:t>Xe</a:t>
            </a:r>
            <a:r>
              <a:rPr lang="en-US" dirty="0" smtClean="0"/>
              <a:t> into the emulsion before and after correction of shrinkage ratio.</a:t>
            </a:r>
          </a:p>
          <a:p>
            <a:r>
              <a:rPr lang="en-US" sz="1200" kern="1200" dirty="0" smtClean="0">
                <a:solidFill>
                  <a:schemeClr val="tx1"/>
                </a:solidFill>
                <a:effectLst/>
                <a:latin typeface="+mn-lt"/>
                <a:ea typeface="+mn-ea"/>
                <a:cs typeface="+mn-cs"/>
              </a:rPr>
              <a:t>Average angles before correction of shrinkage ratio amounted to Kr (46.80) and </a:t>
            </a:r>
            <a:r>
              <a:rPr lang="en-US" sz="1200" kern="1200" dirty="0" err="1" smtClean="0">
                <a:solidFill>
                  <a:schemeClr val="tx1"/>
                </a:solidFill>
                <a:effectLst/>
                <a:latin typeface="+mn-lt"/>
                <a:ea typeface="+mn-ea"/>
                <a:cs typeface="+mn-cs"/>
              </a:rPr>
              <a:t>Xe</a:t>
            </a:r>
            <a:r>
              <a:rPr lang="en-US" sz="1200" kern="1200" dirty="0" smtClean="0">
                <a:solidFill>
                  <a:schemeClr val="tx1"/>
                </a:solidFill>
                <a:effectLst/>
                <a:latin typeface="+mn-lt"/>
                <a:ea typeface="+mn-ea"/>
                <a:cs typeface="+mn-cs"/>
              </a:rPr>
              <a:t> (39.80), and after correction respectively - (43.80) and (44.70), which corresponds to orientation angle.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Средние углы до подправки на коэффициент усадки составили для </a:t>
            </a:r>
            <a:r>
              <a:rPr lang="en-US" sz="1200" kern="1200" dirty="0" smtClean="0">
                <a:solidFill>
                  <a:schemeClr val="tx1"/>
                </a:solidFill>
                <a:effectLst/>
                <a:latin typeface="+mn-lt"/>
                <a:ea typeface="+mn-ea"/>
                <a:cs typeface="+mn-cs"/>
              </a:rPr>
              <a:t>Kr </a:t>
            </a:r>
            <a:r>
              <a:rPr lang="ru-RU" sz="1200" kern="1200" dirty="0" smtClean="0">
                <a:solidFill>
                  <a:schemeClr val="tx1"/>
                </a:solidFill>
                <a:effectLst/>
                <a:latin typeface="+mn-lt"/>
                <a:ea typeface="+mn-ea"/>
                <a:cs typeface="+mn-cs"/>
              </a:rPr>
              <a:t>(46.8</a:t>
            </a:r>
            <a:r>
              <a:rPr lang="ru-RU" sz="1200" kern="1200" baseline="30000" dirty="0" smtClean="0">
                <a:solidFill>
                  <a:schemeClr val="tx1"/>
                </a:solidFill>
                <a:effectLst/>
                <a:latin typeface="+mn-lt"/>
                <a:ea typeface="+mn-ea"/>
                <a:cs typeface="+mn-cs"/>
              </a:rPr>
              <a:t>0</a:t>
            </a:r>
            <a:r>
              <a:rPr lang="ru-RU" sz="1200" kern="1200" dirty="0" smtClean="0">
                <a:solidFill>
                  <a:schemeClr val="tx1"/>
                </a:solidFill>
                <a:effectLst/>
                <a:latin typeface="+mn-lt"/>
                <a:ea typeface="+mn-ea"/>
                <a:cs typeface="+mn-cs"/>
              </a:rPr>
              <a:t> ±) и </a:t>
            </a:r>
            <a:r>
              <a:rPr lang="ru-RU" sz="1200" kern="1200" dirty="0" err="1" smtClean="0">
                <a:solidFill>
                  <a:schemeClr val="tx1"/>
                </a:solidFill>
                <a:effectLst/>
                <a:latin typeface="+mn-lt"/>
                <a:ea typeface="+mn-ea"/>
                <a:cs typeface="+mn-cs"/>
              </a:rPr>
              <a:t>Хе</a:t>
            </a:r>
            <a:r>
              <a:rPr lang="ru-RU" sz="1200" kern="1200" dirty="0" smtClean="0">
                <a:solidFill>
                  <a:schemeClr val="tx1"/>
                </a:solidFill>
                <a:effectLst/>
                <a:latin typeface="+mn-lt"/>
                <a:ea typeface="+mn-ea"/>
                <a:cs typeface="+mn-cs"/>
              </a:rPr>
              <a:t> (39.8</a:t>
            </a:r>
            <a:r>
              <a:rPr lang="ru-RU" sz="1200" kern="1200" baseline="30000" dirty="0" smtClean="0">
                <a:solidFill>
                  <a:schemeClr val="tx1"/>
                </a:solidFill>
                <a:effectLst/>
                <a:latin typeface="+mn-lt"/>
                <a:ea typeface="+mn-ea"/>
                <a:cs typeface="+mn-cs"/>
              </a:rPr>
              <a:t>0</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0,6</a:t>
            </a:r>
            <a:r>
              <a:rPr lang="ru-RU" sz="1200" kern="1200" dirty="0" smtClean="0">
                <a:solidFill>
                  <a:schemeClr val="tx1"/>
                </a:solidFill>
                <a:effectLst/>
                <a:latin typeface="+mn-lt"/>
                <a:ea typeface="+mn-ea"/>
                <a:cs typeface="+mn-cs"/>
              </a:rPr>
              <a:t>), а после подправки соответственно – (43.8</a:t>
            </a:r>
            <a:r>
              <a:rPr lang="ru-RU" sz="1200" kern="1200" baseline="30000" dirty="0" smtClean="0">
                <a:solidFill>
                  <a:schemeClr val="tx1"/>
                </a:solidFill>
                <a:effectLst/>
                <a:latin typeface="+mn-lt"/>
                <a:ea typeface="+mn-ea"/>
                <a:cs typeface="+mn-cs"/>
              </a:rPr>
              <a:t>0</a:t>
            </a:r>
            <a:r>
              <a:rPr lang="ru-RU" sz="1200" kern="1200" dirty="0" smtClean="0">
                <a:solidFill>
                  <a:schemeClr val="tx1"/>
                </a:solidFill>
                <a:effectLst/>
                <a:latin typeface="+mn-lt"/>
                <a:ea typeface="+mn-ea"/>
                <a:cs typeface="+mn-cs"/>
              </a:rPr>
              <a:t> ± ), при </a:t>
            </a:r>
            <a:r>
              <a:rPr lang="en-US" sz="1200" kern="1200" dirty="0" smtClean="0">
                <a:solidFill>
                  <a:schemeClr val="tx1"/>
                </a:solidFill>
                <a:effectLst/>
                <a:latin typeface="+mn-lt"/>
                <a:ea typeface="+mn-ea"/>
                <a:cs typeface="+mn-cs"/>
              </a:rPr>
              <a:t>RMS</a:t>
            </a:r>
            <a:r>
              <a:rPr lang="ru-RU" sz="1200" kern="1200" dirty="0" smtClean="0">
                <a:solidFill>
                  <a:schemeClr val="tx1"/>
                </a:solidFill>
                <a:effectLst/>
                <a:latin typeface="+mn-lt"/>
                <a:ea typeface="+mn-ea"/>
                <a:cs typeface="+mn-cs"/>
              </a:rPr>
              <a:t> – 3.8</a:t>
            </a:r>
            <a:r>
              <a:rPr lang="ru-RU" sz="1200" kern="1200" baseline="30000" dirty="0" smtClean="0">
                <a:solidFill>
                  <a:schemeClr val="tx1"/>
                </a:solidFill>
                <a:effectLst/>
                <a:latin typeface="+mn-lt"/>
                <a:ea typeface="+mn-ea"/>
                <a:cs typeface="+mn-cs"/>
              </a:rPr>
              <a:t>0</a:t>
            </a:r>
            <a:r>
              <a:rPr lang="ru-RU" sz="1200" kern="1200" dirty="0" smtClean="0">
                <a:solidFill>
                  <a:schemeClr val="tx1"/>
                </a:solidFill>
                <a:effectLst/>
                <a:latin typeface="+mn-lt"/>
                <a:ea typeface="+mn-ea"/>
                <a:cs typeface="+mn-cs"/>
              </a:rPr>
              <a:t> (рис. 4.а.) и (44.7</a:t>
            </a:r>
            <a:r>
              <a:rPr lang="ru-RU" sz="1200" kern="1200" baseline="30000" dirty="0" smtClean="0">
                <a:solidFill>
                  <a:schemeClr val="tx1"/>
                </a:solidFill>
                <a:effectLst/>
                <a:latin typeface="+mn-lt"/>
                <a:ea typeface="+mn-ea"/>
                <a:cs typeface="+mn-cs"/>
              </a:rPr>
              <a:t>0</a:t>
            </a:r>
            <a:r>
              <a:rPr lang="ru-RU" sz="1200" kern="1200" dirty="0" smtClean="0">
                <a:solidFill>
                  <a:schemeClr val="tx1"/>
                </a:solidFill>
                <a:effectLst/>
                <a:latin typeface="+mn-lt"/>
                <a:ea typeface="+mn-ea"/>
                <a:cs typeface="+mn-cs"/>
              </a:rPr>
              <a:t> ± ), при </a:t>
            </a:r>
            <a:r>
              <a:rPr lang="en-US" sz="1200" kern="1200" dirty="0" smtClean="0">
                <a:solidFill>
                  <a:schemeClr val="tx1"/>
                </a:solidFill>
                <a:effectLst/>
                <a:latin typeface="+mn-lt"/>
                <a:ea typeface="+mn-ea"/>
                <a:cs typeface="+mn-cs"/>
              </a:rPr>
              <a:t>RMS</a:t>
            </a:r>
            <a:r>
              <a:rPr lang="ru-RU" sz="1200" kern="1200" dirty="0" smtClean="0">
                <a:solidFill>
                  <a:schemeClr val="tx1"/>
                </a:solidFill>
                <a:effectLst/>
                <a:latin typeface="+mn-lt"/>
                <a:ea typeface="+mn-ea"/>
                <a:cs typeface="+mn-cs"/>
              </a:rPr>
              <a:t> – 3.9</a:t>
            </a:r>
            <a:r>
              <a:rPr lang="ru-RU" sz="1200" kern="1200" baseline="30000" dirty="0" smtClean="0">
                <a:solidFill>
                  <a:schemeClr val="tx1"/>
                </a:solidFill>
                <a:effectLst/>
                <a:latin typeface="+mn-lt"/>
                <a:ea typeface="+mn-ea"/>
                <a:cs typeface="+mn-cs"/>
              </a:rPr>
              <a:t>0 </a:t>
            </a:r>
            <a:r>
              <a:rPr lang="ru-RU" sz="1200" kern="1200" dirty="0" smtClean="0">
                <a:solidFill>
                  <a:schemeClr val="tx1"/>
                </a:solidFill>
                <a:effectLst/>
                <a:latin typeface="+mn-lt"/>
                <a:ea typeface="+mn-ea"/>
                <a:cs typeface="+mn-cs"/>
              </a:rPr>
              <a:t>(рис.4.</a:t>
            </a:r>
            <a:r>
              <a:rPr lang="en-US" sz="1200" kern="1200" dirty="0" smtClean="0">
                <a:solidFill>
                  <a:schemeClr val="tx1"/>
                </a:solidFill>
                <a:effectLst/>
                <a:latin typeface="+mn-lt"/>
                <a:ea typeface="+mn-ea"/>
                <a:cs typeface="+mn-cs"/>
              </a:rPr>
              <a:t>b</a:t>
            </a:r>
            <a:r>
              <a:rPr lang="ru-RU" sz="1200" kern="1200" dirty="0" smtClean="0">
                <a:solidFill>
                  <a:schemeClr val="tx1"/>
                </a:solidFill>
                <a:effectLst/>
                <a:latin typeface="+mn-lt"/>
                <a:ea typeface="+mn-ea"/>
                <a:cs typeface="+mn-cs"/>
              </a:rPr>
              <a:t>.), что соответствует углу ориентации.</a:t>
            </a:r>
            <a:endParaRPr lang="ru-RU" dirty="0"/>
          </a:p>
        </p:txBody>
      </p:sp>
      <p:sp>
        <p:nvSpPr>
          <p:cNvPr id="4" name="Номер слайда 3"/>
          <p:cNvSpPr>
            <a:spLocks noGrp="1"/>
          </p:cNvSpPr>
          <p:nvPr>
            <p:ph type="sldNum" sz="quarter" idx="10"/>
          </p:nvPr>
        </p:nvSpPr>
        <p:spPr/>
        <p:txBody>
          <a:bodyPr/>
          <a:lstStyle/>
          <a:p>
            <a:fld id="{2579B2AE-D28A-4CD7-B400-15752E5B8135}" type="slidenum">
              <a:rPr lang="ru-RU" smtClean="0"/>
              <a:t>9</a:t>
            </a:fld>
            <a:endParaRPr lang="ru-RU"/>
          </a:p>
        </p:txBody>
      </p:sp>
    </p:spTree>
    <p:extLst>
      <p:ext uri="{BB962C8B-B14F-4D97-AF65-F5344CB8AC3E}">
        <p14:creationId xmlns:p14="http://schemas.microsoft.com/office/powerpoint/2010/main" val="124406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a:lvl1pPr>
          </a:lstStyle>
          <a:p>
            <a:pPr>
              <a:defRPr/>
            </a:pPr>
            <a:fld id="{C1D9E223-BE91-4D82-B9F9-7307C4737E37}" type="datetimeFigureOut">
              <a:rPr lang="ru-RU"/>
              <a:pPr>
                <a:defRPr/>
              </a:pPr>
              <a:t>14.10.2013</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AB7E8A11-8829-4212-BC78-6D6066CADAA4}" type="slidenum">
              <a:rPr lang="ru-RU"/>
              <a:pPr>
                <a:defRPr/>
              </a:pPr>
              <a:t>‹#›</a:t>
            </a:fld>
            <a:endParaRPr lang="ru-RU"/>
          </a:p>
        </p:txBody>
      </p:sp>
    </p:spTree>
    <p:extLst>
      <p:ext uri="{BB962C8B-B14F-4D97-AF65-F5344CB8AC3E}">
        <p14:creationId xmlns:p14="http://schemas.microsoft.com/office/powerpoint/2010/main" val="3086774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D7C8B267-1C58-4A8E-9A9C-31816968BFF0}" type="datetimeFigureOut">
              <a:rPr lang="ru-RU"/>
              <a:pPr>
                <a:defRPr/>
              </a:pPr>
              <a:t>14.10.2013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15C0B64-70F2-4894-B0FA-3C9D59FC5DD3}" type="slidenum">
              <a:rPr lang="ru-RU"/>
              <a:pPr>
                <a:defRPr/>
              </a:pPr>
              <a:t>‹#›</a:t>
            </a:fld>
            <a:endParaRPr lang="ru-RU"/>
          </a:p>
        </p:txBody>
      </p:sp>
    </p:spTree>
    <p:extLst>
      <p:ext uri="{BB962C8B-B14F-4D97-AF65-F5344CB8AC3E}">
        <p14:creationId xmlns:p14="http://schemas.microsoft.com/office/powerpoint/2010/main" val="2891268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01B6E969-3F05-4DA7-9AD7-1303E10942D5}" type="datetimeFigureOut">
              <a:rPr lang="ru-RU"/>
              <a:pPr>
                <a:defRPr/>
              </a:pPr>
              <a:t>14.10.2013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2759159-17E9-478D-9AD7-8F6F4F6B5F30}" type="slidenum">
              <a:rPr lang="ru-RU"/>
              <a:pPr>
                <a:defRPr/>
              </a:pPr>
              <a:t>‹#›</a:t>
            </a:fld>
            <a:endParaRPr lang="ru-RU"/>
          </a:p>
        </p:txBody>
      </p:sp>
    </p:spTree>
    <p:extLst>
      <p:ext uri="{BB962C8B-B14F-4D97-AF65-F5344CB8AC3E}">
        <p14:creationId xmlns:p14="http://schemas.microsoft.com/office/powerpoint/2010/main" val="127631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fld id="{CB1EF73A-9EA8-4300-BA34-0226FB89FBF1}" type="datetimeFigureOut">
              <a:rPr lang="ru-RU"/>
              <a:pPr>
                <a:defRPr/>
              </a:pPr>
              <a:t>14.10.2013</a:t>
            </a:fld>
            <a:endParaRPr lang="ru-RU"/>
          </a:p>
        </p:txBody>
      </p:sp>
      <p:sp>
        <p:nvSpPr>
          <p:cNvPr id="5" name="Footer Placeholder 4"/>
          <p:cNvSpPr>
            <a:spLocks noGrp="1"/>
          </p:cNvSpPr>
          <p:nvPr>
            <p:ph type="ftr" sz="quarter" idx="15"/>
          </p:nvPr>
        </p:nvSpPr>
        <p:spPr/>
        <p:txBody>
          <a:bodyPr/>
          <a:lstStyle>
            <a:lvl1pPr>
              <a:defRPr/>
            </a:lvl1pPr>
          </a:lstStyle>
          <a:p>
            <a:pPr>
              <a:defRPr/>
            </a:pPr>
            <a:endParaRPr lang="ru-RU"/>
          </a:p>
        </p:txBody>
      </p:sp>
      <p:sp>
        <p:nvSpPr>
          <p:cNvPr id="6" name="Slide Number Placeholder 5"/>
          <p:cNvSpPr>
            <a:spLocks noGrp="1"/>
          </p:cNvSpPr>
          <p:nvPr>
            <p:ph type="sldNum" sz="quarter" idx="16"/>
          </p:nvPr>
        </p:nvSpPr>
        <p:spPr/>
        <p:txBody>
          <a:bodyPr/>
          <a:lstStyle>
            <a:lvl1pPr>
              <a:defRPr/>
            </a:lvl1pPr>
          </a:lstStyle>
          <a:p>
            <a:pPr>
              <a:defRPr/>
            </a:pPr>
            <a:fld id="{05416254-8CE2-4E8E-B9CD-94E77D6E504A}" type="slidenum">
              <a:rPr lang="ru-RU"/>
              <a:pPr>
                <a:defRPr/>
              </a:pPr>
              <a:t>‹#›</a:t>
            </a:fld>
            <a:endParaRPr lang="ru-RU"/>
          </a:p>
        </p:txBody>
      </p:sp>
    </p:spTree>
    <p:extLst>
      <p:ext uri="{BB962C8B-B14F-4D97-AF65-F5344CB8AC3E}">
        <p14:creationId xmlns:p14="http://schemas.microsoft.com/office/powerpoint/2010/main" val="224599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a:defRPr/>
            </a:lvl1pPr>
          </a:lstStyle>
          <a:p>
            <a:pPr>
              <a:defRPr/>
            </a:pPr>
            <a:fld id="{A03B62C1-1604-41A2-AB2E-0AB27ECDD1A5}" type="datetimeFigureOut">
              <a:rPr lang="ru-RU"/>
              <a:pPr>
                <a:defRPr/>
              </a:pPr>
              <a:t>14.10.2013</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F18A3907-6D3A-4B4B-95BF-6A76F89BC6E7}" type="slidenum">
              <a:rPr lang="ru-RU"/>
              <a:pPr>
                <a:defRPr/>
              </a:pPr>
              <a:t>‹#›</a:t>
            </a:fld>
            <a:endParaRPr lang="ru-RU"/>
          </a:p>
        </p:txBody>
      </p:sp>
    </p:spTree>
    <p:extLst>
      <p:ext uri="{BB962C8B-B14F-4D97-AF65-F5344CB8AC3E}">
        <p14:creationId xmlns:p14="http://schemas.microsoft.com/office/powerpoint/2010/main" val="2132171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C3D56EBE-1192-4673-81E7-299C76D0A886}" type="datetimeFigureOut">
              <a:rPr lang="ru-RU"/>
              <a:pPr>
                <a:defRPr/>
              </a:pPr>
              <a:t>14.10.2013</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371D6B21-DF3F-4C76-8BCC-1DEE650F3B90}" type="slidenum">
              <a:rPr lang="ru-RU"/>
              <a:pPr>
                <a:defRPr/>
              </a:pPr>
              <a:t>‹#›</a:t>
            </a:fld>
            <a:endParaRPr lang="ru-RU"/>
          </a:p>
        </p:txBody>
      </p:sp>
    </p:spTree>
    <p:extLst>
      <p:ext uri="{BB962C8B-B14F-4D97-AF65-F5344CB8AC3E}">
        <p14:creationId xmlns:p14="http://schemas.microsoft.com/office/powerpoint/2010/main" val="297953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63D32528-06F0-4D78-B7DE-DC65C63D38B5}" type="datetimeFigureOut">
              <a:rPr lang="ru-RU"/>
              <a:pPr>
                <a:defRPr/>
              </a:pPr>
              <a:t>14.10.2013</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1FDC5D68-2801-467A-9119-2A890ECE9385}" type="slidenum">
              <a:rPr lang="ru-RU"/>
              <a:pPr>
                <a:defRPr/>
              </a:pPr>
              <a:t>‹#›</a:t>
            </a:fld>
            <a:endParaRPr lang="ru-RU"/>
          </a:p>
        </p:txBody>
      </p:sp>
    </p:spTree>
    <p:extLst>
      <p:ext uri="{BB962C8B-B14F-4D97-AF65-F5344CB8AC3E}">
        <p14:creationId xmlns:p14="http://schemas.microsoft.com/office/powerpoint/2010/main" val="107099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13C7090C-609B-49B7-ADCA-73BC594A5E9B}" type="datetimeFigureOut">
              <a:rPr lang="ru-RU"/>
              <a:pPr>
                <a:defRPr/>
              </a:pPr>
              <a:t>14.10.2013</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126F3EE7-8CF0-4787-B7B5-F91E725D58D5}" type="slidenum">
              <a:rPr lang="ru-RU"/>
              <a:pPr>
                <a:defRPr/>
              </a:pPr>
              <a:t>‹#›</a:t>
            </a:fld>
            <a:endParaRPr lang="ru-RU"/>
          </a:p>
        </p:txBody>
      </p:sp>
    </p:spTree>
    <p:extLst>
      <p:ext uri="{BB962C8B-B14F-4D97-AF65-F5344CB8AC3E}">
        <p14:creationId xmlns:p14="http://schemas.microsoft.com/office/powerpoint/2010/main" val="404636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9289EA-A44A-4831-B26E-A9DB33F5035B}" type="datetimeFigureOut">
              <a:rPr lang="ru-RU"/>
              <a:pPr>
                <a:defRPr/>
              </a:pPr>
              <a:t>14.10.2013</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03DEC70B-8135-43EA-BA10-21CEC5A87552}" type="slidenum">
              <a:rPr lang="ru-RU"/>
              <a:pPr>
                <a:defRPr/>
              </a:pPr>
              <a:t>‹#›</a:t>
            </a:fld>
            <a:endParaRPr lang="ru-RU"/>
          </a:p>
        </p:txBody>
      </p:sp>
    </p:spTree>
    <p:extLst>
      <p:ext uri="{BB962C8B-B14F-4D97-AF65-F5344CB8AC3E}">
        <p14:creationId xmlns:p14="http://schemas.microsoft.com/office/powerpoint/2010/main" val="308462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627B367-490D-478E-9134-1E3717E80AE9}" type="datetimeFigureOut">
              <a:rPr lang="ru-RU"/>
              <a:pPr>
                <a:defRPr/>
              </a:pPr>
              <a:t>14.10.2013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9718FD4A-57D0-4CD5-8C18-79B4CC3F867A}" type="slidenum">
              <a:rPr lang="ru-RU"/>
              <a:pPr>
                <a:defRPr/>
              </a:pPr>
              <a:t>‹#›</a:t>
            </a:fld>
            <a:endParaRPr lang="ru-RU"/>
          </a:p>
        </p:txBody>
      </p:sp>
    </p:spTree>
    <p:extLst>
      <p:ext uri="{BB962C8B-B14F-4D97-AF65-F5344CB8AC3E}">
        <p14:creationId xmlns:p14="http://schemas.microsoft.com/office/powerpoint/2010/main" val="112873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a:defRPr/>
            </a:lvl1pPr>
          </a:lstStyle>
          <a:p>
            <a:pPr>
              <a:defRPr/>
            </a:pPr>
            <a:fld id="{1327B351-D3E9-4951-8A1D-0D03477B292C}" type="datetimeFigureOut">
              <a:rPr lang="ru-RU"/>
              <a:pPr>
                <a:defRPr/>
              </a:pPr>
              <a:t>14.10.2013</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a:lvl1pPr>
          </a:lstStyle>
          <a:p>
            <a:pPr>
              <a:defRPr/>
            </a:pPr>
            <a:fld id="{BB33FBCE-DDB3-4000-941D-2A6E6B4BA9D6}" type="slidenum">
              <a:rPr lang="ru-RU"/>
              <a:pPr>
                <a:defRPr/>
              </a:pPr>
              <a:t>‹#›</a:t>
            </a:fld>
            <a:endParaRPr lang="ru-RU"/>
          </a:p>
        </p:txBody>
      </p:sp>
    </p:spTree>
    <p:extLst>
      <p:ext uri="{BB962C8B-B14F-4D97-AF65-F5344CB8AC3E}">
        <p14:creationId xmlns:p14="http://schemas.microsoft.com/office/powerpoint/2010/main" val="399043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32F7CBBE-881F-4120-8D37-5C40E87850FF}" type="datetimeFigureOut">
              <a:rPr lang="ru-RU"/>
              <a:pPr>
                <a:defRPr/>
              </a:pPr>
              <a:t>14.10.2013</a:t>
            </a:fld>
            <a:endParaRPr lang="ru-RU"/>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4E532E8F-9997-462B-A4D8-C3E3AC175BA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052" r:id="rId1"/>
    <p:sldLayoutId id="2147484044" r:id="rId2"/>
    <p:sldLayoutId id="2147484053" r:id="rId3"/>
    <p:sldLayoutId id="2147484045" r:id="rId4"/>
    <p:sldLayoutId id="2147484046" r:id="rId5"/>
    <p:sldLayoutId id="2147484047" r:id="rId6"/>
    <p:sldLayoutId id="2147484048" r:id="rId7"/>
    <p:sldLayoutId id="2147484049" r:id="rId8"/>
    <p:sldLayoutId id="2147484054" r:id="rId9"/>
    <p:sldLayoutId id="2147484050" r:id="rId10"/>
    <p:sldLayoutId id="2147484051"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rim.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C:\Users\Администратор\Pictures\Рисунок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86423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Прямоугольник 1"/>
          <p:cNvSpPr>
            <a:spLocks noChangeArrowheads="1"/>
          </p:cNvSpPr>
          <p:nvPr/>
        </p:nvSpPr>
        <p:spPr bwMode="auto">
          <a:xfrm>
            <a:off x="395288" y="1757715"/>
            <a:ext cx="8280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latin typeface="Times New Roman" pitchFamily="18" charset="0"/>
                <a:cs typeface="Times New Roman" pitchFamily="18" charset="0"/>
              </a:rPr>
              <a:t>Implantation of heavy ions </a:t>
            </a:r>
          </a:p>
          <a:p>
            <a:pPr algn="ctr">
              <a:lnSpc>
                <a:spcPct val="150000"/>
              </a:lnSpc>
            </a:pPr>
            <a:r>
              <a:rPr lang="en-US" sz="3600" b="1" baseline="30000" dirty="0" smtClean="0">
                <a:latin typeface="Times New Roman" pitchFamily="18" charset="0"/>
                <a:cs typeface="Times New Roman" pitchFamily="18" charset="0"/>
              </a:rPr>
              <a:t>86</a:t>
            </a:r>
            <a:r>
              <a:rPr lang="en-US" sz="3600" b="1" dirty="0" smtClean="0">
                <a:latin typeface="Times New Roman" pitchFamily="18" charset="0"/>
                <a:cs typeface="Times New Roman" pitchFamily="18" charset="0"/>
              </a:rPr>
              <a:t>Kr and </a:t>
            </a:r>
            <a:r>
              <a:rPr lang="en-US" sz="3600" b="1" baseline="30000" dirty="0" smtClean="0">
                <a:latin typeface="Times New Roman" pitchFamily="18" charset="0"/>
                <a:cs typeface="Times New Roman" pitchFamily="18" charset="0"/>
              </a:rPr>
              <a:t>132</a:t>
            </a:r>
            <a:r>
              <a:rPr lang="en-US" sz="3600" b="1" dirty="0" smtClean="0">
                <a:latin typeface="Times New Roman" pitchFamily="18" charset="0"/>
                <a:cs typeface="Times New Roman" pitchFamily="18" charset="0"/>
              </a:rPr>
              <a:t>Xe </a:t>
            </a:r>
          </a:p>
          <a:p>
            <a:pPr algn="ctr"/>
            <a:r>
              <a:rPr lang="en-US" sz="3600" b="1" dirty="0" smtClean="0">
                <a:latin typeface="Times New Roman" pitchFamily="18" charset="0"/>
                <a:cs typeface="Times New Roman" pitchFamily="18" charset="0"/>
              </a:rPr>
              <a:t>in emulsion with energy 1.2 A MeV</a:t>
            </a:r>
            <a:endParaRPr lang="ru-RU" sz="3600" dirty="0">
              <a:latin typeface="Times New Roman" pitchFamily="18" charset="0"/>
              <a:cs typeface="Times New Roman" pitchFamily="18" charset="0"/>
            </a:endParaRPr>
          </a:p>
        </p:txBody>
      </p:sp>
      <p:sp>
        <p:nvSpPr>
          <p:cNvPr id="5" name="Rectangle 3"/>
          <p:cNvSpPr txBox="1">
            <a:spLocks noChangeArrowheads="1"/>
          </p:cNvSpPr>
          <p:nvPr/>
        </p:nvSpPr>
        <p:spPr>
          <a:xfrm>
            <a:off x="395536" y="4507878"/>
            <a:ext cx="8497887" cy="223349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1" kern="0" dirty="0">
                <a:latin typeface="Times New Roman" pitchFamily="18" charset="0"/>
                <a:cs typeface="Times New Roman" pitchFamily="18" charset="0"/>
              </a:rPr>
              <a:t>K.Z. </a:t>
            </a:r>
            <a:r>
              <a:rPr lang="en-US" sz="2400" b="1" kern="0" dirty="0" smtClean="0">
                <a:latin typeface="Times New Roman" pitchFamily="18" charset="0"/>
                <a:cs typeface="Times New Roman" pitchFamily="18" charset="0"/>
              </a:rPr>
              <a:t>MAMATKULOV</a:t>
            </a:r>
          </a:p>
          <a:p>
            <a:pPr marL="0" indent="0" algn="ctr">
              <a:buFontTx/>
              <a:buNone/>
              <a:defRPr/>
            </a:pPr>
            <a:endParaRPr lang="en-US" sz="700" b="1" kern="0" dirty="0" smtClean="0">
              <a:latin typeface="Times New Roman" pitchFamily="18" charset="0"/>
              <a:cs typeface="Times New Roman" pitchFamily="18" charset="0"/>
            </a:endParaRPr>
          </a:p>
          <a:p>
            <a:pPr marL="0" indent="0" algn="ctr">
              <a:buFontTx/>
              <a:buNone/>
              <a:defRPr/>
            </a:pPr>
            <a:r>
              <a:rPr lang="en-US" sz="1800" b="1" kern="0" dirty="0" smtClean="0">
                <a:latin typeface="Times New Roman" pitchFamily="18" charset="0"/>
                <a:cs typeface="Times New Roman" pitchFamily="18" charset="0"/>
              </a:rPr>
              <a:t>LHEP</a:t>
            </a:r>
            <a:r>
              <a:rPr lang="en-US" sz="1800" b="1" kern="0" dirty="0">
                <a:latin typeface="Times New Roman" pitchFamily="18" charset="0"/>
                <a:cs typeface="Times New Roman" pitchFamily="18" charset="0"/>
              </a:rPr>
              <a:t>, JINR, </a:t>
            </a:r>
            <a:r>
              <a:rPr lang="en-US" sz="1800" b="1" kern="0" dirty="0" err="1" smtClean="0">
                <a:latin typeface="Times New Roman" pitchFamily="18" charset="0"/>
                <a:cs typeface="Times New Roman" pitchFamily="18" charset="0"/>
              </a:rPr>
              <a:t>Dubna</a:t>
            </a:r>
            <a:r>
              <a:rPr lang="en-US" sz="1800" b="1" kern="0" dirty="0" smtClean="0">
                <a:latin typeface="Times New Roman" pitchFamily="18" charset="0"/>
                <a:cs typeface="Times New Roman" pitchFamily="18" charset="0"/>
              </a:rPr>
              <a:t>, Russia</a:t>
            </a:r>
            <a:r>
              <a:rPr lang="ru-RU" sz="1800" b="1" kern="0" dirty="0" smtClean="0">
                <a:latin typeface="Times New Roman" pitchFamily="18" charset="0"/>
                <a:cs typeface="Times New Roman" pitchFamily="18" charset="0"/>
              </a:rPr>
              <a:t>.</a:t>
            </a:r>
            <a:endParaRPr lang="en-US" sz="1800" b="1" kern="0" dirty="0" smtClean="0">
              <a:latin typeface="Times New Roman" pitchFamily="18" charset="0"/>
              <a:cs typeface="Times New Roman" pitchFamily="18" charset="0"/>
            </a:endParaRPr>
          </a:p>
          <a:p>
            <a:pPr marL="0" indent="0" algn="ctr">
              <a:buNone/>
              <a:defRPr/>
            </a:pPr>
            <a:r>
              <a:rPr lang="ro-MO" sz="1800" b="1" dirty="0" smtClean="0"/>
              <a:t>DjPI</a:t>
            </a:r>
            <a:r>
              <a:rPr lang="en-US" sz="1800" b="1" dirty="0" smtClean="0"/>
              <a:t>, Uzbekistan.</a:t>
            </a:r>
          </a:p>
          <a:p>
            <a:pPr marL="0" indent="0" algn="r">
              <a:buNone/>
              <a:defRPr/>
            </a:pPr>
            <a:endParaRPr lang="en-US" sz="1800" dirty="0" smtClean="0"/>
          </a:p>
          <a:p>
            <a:pPr marL="0" indent="0" algn="r">
              <a:buNone/>
              <a:defRPr/>
            </a:pPr>
            <a:r>
              <a:rPr lang="en-US" sz="1800" b="1" kern="0" dirty="0" smtClean="0">
                <a:latin typeface="Times New Roman" pitchFamily="18" charset="0"/>
                <a:cs typeface="Times New Roman" pitchFamily="18" charset="0"/>
              </a:rPr>
              <a:t>“</a:t>
            </a:r>
            <a:r>
              <a:rPr lang="en-US" sz="1800" b="1" kern="0" dirty="0">
                <a:latin typeface="Times New Roman" pitchFamily="18" charset="0"/>
                <a:cs typeface="Times New Roman" pitchFamily="18" charset="0"/>
              </a:rPr>
              <a:t>Workshop on Nuclear Track Emulsion and its Future”,</a:t>
            </a:r>
          </a:p>
          <a:p>
            <a:pPr marL="0" indent="0" algn="r">
              <a:buFontTx/>
              <a:buNone/>
              <a:defRPr/>
            </a:pPr>
            <a:r>
              <a:rPr lang="en-US" sz="1800" b="1" kern="0" dirty="0" err="1">
                <a:latin typeface="Times New Roman" pitchFamily="18" charset="0"/>
                <a:cs typeface="Times New Roman" pitchFamily="18" charset="0"/>
              </a:rPr>
              <a:t>Predeal</a:t>
            </a:r>
            <a:r>
              <a:rPr lang="en-US" sz="1800" b="1" kern="0" dirty="0">
                <a:latin typeface="Times New Roman" pitchFamily="18" charset="0"/>
                <a:cs typeface="Times New Roman" pitchFamily="18" charset="0"/>
              </a:rPr>
              <a:t>, Romania, October 14 - 19, 2013 </a:t>
            </a:r>
            <a:endParaRPr lang="ru-RU" sz="1800" b="1" kern="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r_Xe_Energy_Length_in_on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670" y="116632"/>
            <a:ext cx="7501730" cy="575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39552" y="5850381"/>
            <a:ext cx="8208912" cy="646331"/>
          </a:xfrm>
          <a:prstGeom prst="rect">
            <a:avLst/>
          </a:prstGeom>
        </p:spPr>
        <p:txBody>
          <a:bodyPr wrap="square">
            <a:spAutoFit/>
          </a:bodyPr>
          <a:lstStyle/>
          <a:p>
            <a:pPr algn="ctr"/>
            <a:r>
              <a:rPr lang="en-US" dirty="0"/>
              <a:t>Definition energy of ions </a:t>
            </a:r>
            <a:r>
              <a:rPr lang="en-US" baseline="30000" dirty="0"/>
              <a:t>86</a:t>
            </a:r>
            <a:r>
              <a:rPr lang="en-US" dirty="0"/>
              <a:t>Kr and </a:t>
            </a:r>
            <a:r>
              <a:rPr lang="en-US" baseline="30000" dirty="0"/>
              <a:t>132</a:t>
            </a:r>
            <a:r>
              <a:rPr lang="en-US" dirty="0"/>
              <a:t>Xe by the measured track length. </a:t>
            </a:r>
            <a:endParaRPr lang="en-US" dirty="0" smtClean="0"/>
          </a:p>
          <a:p>
            <a:pPr algn="ctr"/>
            <a:r>
              <a:rPr lang="en-US" dirty="0" smtClean="0"/>
              <a:t>Dots </a:t>
            </a:r>
            <a:r>
              <a:rPr lang="en-US" dirty="0"/>
              <a:t>- experimental data, squares - calculation by the model SRIM.</a:t>
            </a: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2"/>
          <p:cNvSpPr>
            <a:spLocks noChangeArrowheads="1"/>
          </p:cNvSpPr>
          <p:nvPr/>
        </p:nvSpPr>
        <p:spPr bwMode="auto">
          <a:xfrm>
            <a:off x="395536" y="605001"/>
            <a:ext cx="835292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eaLnBrk="0" hangingPunct="0">
              <a:lnSpc>
                <a:spcPct val="150000"/>
              </a:lnSpc>
              <a:buFont typeface="Wingdings" pitchFamily="2" charset="2"/>
              <a:buChar char="Ø"/>
            </a:pPr>
            <a:r>
              <a:rPr lang="en-US" sz="2000" dirty="0">
                <a:latin typeface="Arial" pitchFamily="34" charset="0"/>
                <a:cs typeface="Arial" pitchFamily="34" charset="0"/>
              </a:rPr>
              <a:t>Demonstrated the possibilities of the newly reproduced nuclear emulsion for research with heavy ions at extremely low energies (</a:t>
            </a:r>
            <a:r>
              <a:rPr lang="en-US" sz="2000" baseline="30000" dirty="0">
                <a:latin typeface="Arial" pitchFamily="34" charset="0"/>
                <a:cs typeface="Arial" pitchFamily="34" charset="0"/>
              </a:rPr>
              <a:t>86</a:t>
            </a:r>
            <a:r>
              <a:rPr lang="en-US" sz="2000" dirty="0">
                <a:latin typeface="Arial" pitchFamily="34" charset="0"/>
                <a:cs typeface="Arial" pitchFamily="34" charset="0"/>
              </a:rPr>
              <a:t>Kr and </a:t>
            </a:r>
            <a:r>
              <a:rPr lang="en-US" sz="2000" baseline="30000" dirty="0">
                <a:latin typeface="Arial" pitchFamily="34" charset="0"/>
                <a:cs typeface="Arial" pitchFamily="34" charset="0"/>
              </a:rPr>
              <a:t>132</a:t>
            </a:r>
            <a:r>
              <a:rPr lang="en-US" sz="2000" dirty="0">
                <a:latin typeface="Arial" pitchFamily="34" charset="0"/>
                <a:cs typeface="Arial" pitchFamily="34" charset="0"/>
              </a:rPr>
              <a:t>Xe).</a:t>
            </a:r>
            <a:endParaRPr lang="ru-RU" sz="2000" dirty="0">
              <a:latin typeface="Arial" pitchFamily="34" charset="0"/>
              <a:cs typeface="Arial" pitchFamily="34" charset="0"/>
            </a:endParaRPr>
          </a:p>
          <a:p>
            <a:pPr marL="342900" indent="-342900" algn="just" eaLnBrk="0" hangingPunct="0">
              <a:lnSpc>
                <a:spcPct val="150000"/>
              </a:lnSpc>
              <a:buFont typeface="Wingdings" pitchFamily="2" charset="2"/>
              <a:buChar char="Ø"/>
            </a:pPr>
            <a:r>
              <a:rPr lang="en-US" sz="2000" dirty="0">
                <a:latin typeface="Arial" pitchFamily="34" charset="0"/>
                <a:cs typeface="Arial" pitchFamily="34" charset="0"/>
              </a:rPr>
              <a:t>Defined angular spread of ions in the beam, which amounted 3.8 and 3.9 for Kr and </a:t>
            </a:r>
            <a:r>
              <a:rPr lang="en-US" sz="2000" dirty="0" err="1">
                <a:latin typeface="Arial" pitchFamily="34" charset="0"/>
                <a:cs typeface="Arial" pitchFamily="34" charset="0"/>
              </a:rPr>
              <a:t>Xe</a:t>
            </a:r>
            <a:r>
              <a:rPr lang="en-US" sz="2000" dirty="0">
                <a:latin typeface="Arial" pitchFamily="34" charset="0"/>
                <a:cs typeface="Arial" pitchFamily="34" charset="0"/>
              </a:rPr>
              <a:t>, respectively.</a:t>
            </a:r>
            <a:endParaRPr lang="ru-RU" sz="2000" dirty="0" smtClean="0">
              <a:latin typeface="Arial" pitchFamily="34" charset="0"/>
              <a:cs typeface="Arial" pitchFamily="34" charset="0"/>
            </a:endParaRPr>
          </a:p>
          <a:p>
            <a:pPr marL="342900" indent="-342900" algn="just" eaLnBrk="0" hangingPunct="0">
              <a:lnSpc>
                <a:spcPct val="150000"/>
              </a:lnSpc>
              <a:buFont typeface="Wingdings" pitchFamily="2" charset="2"/>
              <a:buChar char="Ø"/>
            </a:pPr>
            <a:r>
              <a:rPr lang="en-US" sz="2000" dirty="0">
                <a:latin typeface="Arial" pitchFamily="34" charset="0"/>
                <a:cs typeface="Arial" pitchFamily="34" charset="0"/>
              </a:rPr>
              <a:t>Measured  ion range at the energy 1.2 A MeV in the </a:t>
            </a:r>
            <a:r>
              <a:rPr lang="en-US" sz="2000" dirty="0" smtClean="0">
                <a:latin typeface="Arial" pitchFamily="34" charset="0"/>
                <a:cs typeface="Arial" pitchFamily="34" charset="0"/>
              </a:rPr>
              <a:t>emulsion amounted </a:t>
            </a:r>
            <a:r>
              <a:rPr lang="en-US" sz="2000" dirty="0">
                <a:latin typeface="Arial" pitchFamily="34" charset="0"/>
                <a:cs typeface="Arial" pitchFamily="34" charset="0"/>
              </a:rPr>
              <a:t>(</a:t>
            </a:r>
            <a:r>
              <a:rPr lang="en-US" sz="2000" dirty="0" err="1">
                <a:latin typeface="Arial" pitchFamily="34" charset="0"/>
                <a:cs typeface="Arial" pitchFamily="34" charset="0"/>
              </a:rPr>
              <a:t>L</a:t>
            </a:r>
            <a:r>
              <a:rPr lang="en-US" sz="2000" baseline="-25000" dirty="0" err="1">
                <a:latin typeface="Arial" pitchFamily="34" charset="0"/>
                <a:cs typeface="Arial" pitchFamily="34" charset="0"/>
              </a:rPr>
              <a:t>Kr</a:t>
            </a:r>
            <a:r>
              <a:rPr lang="en-US" sz="2000" dirty="0">
                <a:latin typeface="Arial" pitchFamily="34" charset="0"/>
                <a:cs typeface="Arial" pitchFamily="34" charset="0"/>
              </a:rPr>
              <a:t> = 14.34 ± 0.15 </a:t>
            </a:r>
            <a:r>
              <a:rPr lang="el-GR" sz="2000" dirty="0" smtClean="0">
                <a:latin typeface="Arial" pitchFamily="34" charset="0"/>
                <a:cs typeface="Arial" pitchFamily="34" charset="0"/>
              </a:rPr>
              <a:t>μ</a:t>
            </a:r>
            <a:r>
              <a:rPr lang="en-US" sz="2000" dirty="0" smtClean="0">
                <a:latin typeface="Arial" pitchFamily="34" charset="0"/>
                <a:cs typeface="Arial" pitchFamily="34" charset="0"/>
              </a:rPr>
              <a:t>m</a:t>
            </a:r>
            <a:r>
              <a:rPr lang="en-US" sz="2000" dirty="0">
                <a:latin typeface="Arial" pitchFamily="34" charset="0"/>
                <a:cs typeface="Arial" pitchFamily="34" charset="0"/>
              </a:rPr>
              <a:t>, RMS = 0.9 </a:t>
            </a:r>
            <a:r>
              <a:rPr lang="el-GR" sz="2000" dirty="0">
                <a:latin typeface="Arial" pitchFamily="34" charset="0"/>
                <a:cs typeface="Arial" pitchFamily="34" charset="0"/>
              </a:rPr>
              <a:t>μ </a:t>
            </a:r>
            <a:r>
              <a:rPr lang="en-US" sz="2000" dirty="0" smtClean="0">
                <a:latin typeface="Arial" pitchFamily="34" charset="0"/>
                <a:cs typeface="Arial" pitchFamily="34" charset="0"/>
              </a:rPr>
              <a:t>m</a:t>
            </a:r>
            <a:r>
              <a:rPr lang="en-US" sz="2000" dirty="0">
                <a:latin typeface="Arial" pitchFamily="34" charset="0"/>
                <a:cs typeface="Arial" pitchFamily="34" charset="0"/>
              </a:rPr>
              <a:t>) and </a:t>
            </a:r>
            <a:r>
              <a:rPr lang="en-US" sz="2000" dirty="0" err="1">
                <a:latin typeface="Arial" pitchFamily="34" charset="0"/>
                <a:cs typeface="Arial" pitchFamily="34" charset="0"/>
              </a:rPr>
              <a:t>L</a:t>
            </a:r>
            <a:r>
              <a:rPr lang="en-US" sz="2000" baseline="-25000" dirty="0" err="1">
                <a:latin typeface="Arial" pitchFamily="34" charset="0"/>
                <a:cs typeface="Arial" pitchFamily="34" charset="0"/>
              </a:rPr>
              <a:t>Xe</a:t>
            </a:r>
            <a:r>
              <a:rPr lang="en-US" sz="2000" dirty="0">
                <a:latin typeface="Arial" pitchFamily="34" charset="0"/>
                <a:cs typeface="Arial" pitchFamily="34" charset="0"/>
              </a:rPr>
              <a:t> = 17.54 ± 0.15 </a:t>
            </a:r>
            <a:r>
              <a:rPr lang="el-GR" sz="2000" dirty="0">
                <a:latin typeface="Arial" pitchFamily="34" charset="0"/>
                <a:cs typeface="Arial" pitchFamily="34" charset="0"/>
              </a:rPr>
              <a:t>μ </a:t>
            </a:r>
            <a:r>
              <a:rPr lang="en-US" sz="2000" dirty="0" smtClean="0">
                <a:latin typeface="Arial" pitchFamily="34" charset="0"/>
                <a:cs typeface="Arial" pitchFamily="34" charset="0"/>
              </a:rPr>
              <a:t>m</a:t>
            </a:r>
            <a:r>
              <a:rPr lang="en-US" sz="2000" dirty="0">
                <a:latin typeface="Arial" pitchFamily="34" charset="0"/>
                <a:cs typeface="Arial" pitchFamily="34" charset="0"/>
              </a:rPr>
              <a:t>, RMS = 0.99 </a:t>
            </a:r>
            <a:r>
              <a:rPr lang="el-GR" sz="2000" dirty="0">
                <a:latin typeface="Arial" pitchFamily="34" charset="0"/>
                <a:cs typeface="Arial" pitchFamily="34" charset="0"/>
              </a:rPr>
              <a:t>μ </a:t>
            </a:r>
            <a:r>
              <a:rPr lang="en-US" sz="2000" dirty="0" smtClean="0">
                <a:latin typeface="Arial" pitchFamily="34" charset="0"/>
                <a:cs typeface="Arial" pitchFamily="34" charset="0"/>
              </a:rPr>
              <a:t>m</a:t>
            </a:r>
            <a:r>
              <a:rPr lang="en-US" sz="2000" dirty="0">
                <a:latin typeface="Arial" pitchFamily="34" charset="0"/>
                <a:cs typeface="Arial" pitchFamily="34" charset="0"/>
              </a:rPr>
              <a:t>), which corresponds to the calculated value obtained by the model SRIM</a:t>
            </a:r>
            <a:r>
              <a:rPr lang="en-US" sz="2000" dirty="0" smtClean="0">
                <a:latin typeface="Arial" pitchFamily="34" charset="0"/>
                <a:cs typeface="Arial" pitchFamily="34" charset="0"/>
              </a:rPr>
              <a:t>.</a:t>
            </a:r>
          </a:p>
          <a:p>
            <a:pPr marL="342900" indent="-342900" algn="just" eaLnBrk="0" hangingPunct="0">
              <a:lnSpc>
                <a:spcPct val="150000"/>
              </a:lnSpc>
              <a:buFont typeface="Wingdings" pitchFamily="2" charset="2"/>
              <a:buChar char="Ø"/>
            </a:pPr>
            <a:r>
              <a:rPr lang="en-US" sz="2000" dirty="0">
                <a:latin typeface="Arial" pitchFamily="34" charset="0"/>
                <a:cs typeface="Arial" pitchFamily="34" charset="0"/>
              </a:rPr>
              <a:t>The results of this experiment are </a:t>
            </a:r>
            <a:r>
              <a:rPr lang="en-US" sz="2000" dirty="0" smtClean="0">
                <a:latin typeface="Arial" pitchFamily="34" charset="0"/>
                <a:cs typeface="Arial" pitchFamily="34" charset="0"/>
              </a:rPr>
              <a:t>interest </a:t>
            </a:r>
            <a:r>
              <a:rPr lang="en-US" sz="2000" dirty="0">
                <a:latin typeface="Arial" pitchFamily="34" charset="0"/>
                <a:cs typeface="Arial" pitchFamily="34" charset="0"/>
              </a:rPr>
              <a:t>as a calibration for future research on the physics of nuclear fission, laser plasma, search for particles of dark matter, as well as applied purposes.</a:t>
            </a:r>
            <a:endParaRPr lang="ru-RU" sz="2000" dirty="0">
              <a:latin typeface="Arial" pitchFamily="34" charset="0"/>
              <a:cs typeface="Arial" pitchFamily="34" charset="0"/>
            </a:endParaRPr>
          </a:p>
        </p:txBody>
      </p:sp>
      <p:sp>
        <p:nvSpPr>
          <p:cNvPr id="14339" name="Прямоугольник 3"/>
          <p:cNvSpPr>
            <a:spLocks noChangeArrowheads="1"/>
          </p:cNvSpPr>
          <p:nvPr/>
        </p:nvSpPr>
        <p:spPr bwMode="auto">
          <a:xfrm>
            <a:off x="3132138" y="44624"/>
            <a:ext cx="2281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latin typeface="Times New Roman" pitchFamily="18" charset="0"/>
                <a:cs typeface="Times New Roman" pitchFamily="18" charset="0"/>
              </a:rPr>
              <a:t>Conclusion</a:t>
            </a:r>
            <a:r>
              <a:rPr lang="ru-RU" sz="3200" b="1" dirty="0" smtClean="0">
                <a:latin typeface="Times New Roman" pitchFamily="18" charset="0"/>
                <a:cs typeface="Times New Roman" pitchFamily="18" charset="0"/>
              </a:rPr>
              <a:t>:</a:t>
            </a:r>
            <a:endParaRPr lang="ru-RU"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3641" y="1412776"/>
            <a:ext cx="8064896" cy="958660"/>
          </a:xfrm>
          <a:prstGeom prst="rect">
            <a:avLst/>
          </a:prstGeom>
        </p:spPr>
        <p:txBody>
          <a:bodyPr wrap="square">
            <a:spAutoFit/>
          </a:bodyPr>
          <a:lstStyle/>
          <a:p>
            <a:pPr marL="342900" indent="-342900" algn="just" eaLnBrk="0" hangingPunct="0">
              <a:lnSpc>
                <a:spcPct val="150000"/>
              </a:lnSpc>
              <a:buFont typeface="Wingdings" pitchFamily="2" charset="2"/>
              <a:buChar char="Ø"/>
            </a:pPr>
            <a:r>
              <a:rPr lang="en-US" sz="2000" dirty="0">
                <a:latin typeface="Arial" pitchFamily="34" charset="0"/>
                <a:cs typeface="Arial" pitchFamily="34" charset="0"/>
              </a:rPr>
              <a:t>The present work is result of collaboration with specialists of accelerator IC-100, </a:t>
            </a:r>
            <a:r>
              <a:rPr lang="en-US" sz="2000" dirty="0" smtClean="0">
                <a:latin typeface="Arial" pitchFamily="34" charset="0"/>
                <a:cs typeface="Arial" pitchFamily="34" charset="0"/>
              </a:rPr>
              <a:t>LNR, JINR.</a:t>
            </a:r>
            <a:endParaRPr lang="ru-RU" sz="2000" dirty="0">
              <a:latin typeface="Arial" pitchFamily="34" charset="0"/>
              <a:cs typeface="Arial" pitchFamily="34" charset="0"/>
            </a:endParaRPr>
          </a:p>
        </p:txBody>
      </p:sp>
      <p:sp>
        <p:nvSpPr>
          <p:cNvPr id="4" name="Прямоугольник 3"/>
          <p:cNvSpPr/>
          <p:nvPr/>
        </p:nvSpPr>
        <p:spPr>
          <a:xfrm>
            <a:off x="539552" y="4653136"/>
            <a:ext cx="8064896" cy="739754"/>
          </a:xfrm>
          <a:prstGeom prst="rect">
            <a:avLst/>
          </a:prstGeom>
        </p:spPr>
        <p:txBody>
          <a:bodyPr wrap="square">
            <a:spAutoFit/>
          </a:bodyPr>
          <a:lstStyle/>
          <a:p>
            <a:pPr algn="ctr" eaLnBrk="0" hangingPunct="0">
              <a:lnSpc>
                <a:spcPct val="150000"/>
              </a:lnSpc>
            </a:pPr>
            <a:r>
              <a:rPr lang="en-US" sz="3200" i="1" dirty="0">
                <a:latin typeface="Arial" pitchFamily="34" charset="0"/>
                <a:cs typeface="Arial" pitchFamily="34" charset="0"/>
              </a:rPr>
              <a:t>THANK </a:t>
            </a:r>
            <a:r>
              <a:rPr lang="en-US" sz="3200" i="1" dirty="0" smtClean="0">
                <a:latin typeface="Arial" pitchFamily="34" charset="0"/>
                <a:cs typeface="Arial" pitchFamily="34" charset="0"/>
              </a:rPr>
              <a:t>YOU ATTENTION</a:t>
            </a:r>
            <a:r>
              <a:rPr lang="en-US" sz="3200" i="1" dirty="0">
                <a:latin typeface="Arial" pitchFamily="34" charset="0"/>
                <a:cs typeface="Arial" pitchFamily="34" charset="0"/>
              </a:rPr>
              <a:t>!</a:t>
            </a:r>
            <a:endParaRPr lang="ru-RU" sz="3200"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68" y="456552"/>
            <a:ext cx="82391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Прямоугольник 3"/>
          <p:cNvSpPr>
            <a:spLocks noChangeArrowheads="1"/>
          </p:cNvSpPr>
          <p:nvPr/>
        </p:nvSpPr>
        <p:spPr bwMode="auto">
          <a:xfrm>
            <a:off x="323850" y="260350"/>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a:t>http://flerovlab.jinr.ru/flnr/ic-100.html</a:t>
            </a:r>
          </a:p>
        </p:txBody>
      </p:sp>
      <p:grpSp>
        <p:nvGrpSpPr>
          <p:cNvPr id="5" name="Группа 4"/>
          <p:cNvGrpSpPr>
            <a:grpSpLocks/>
          </p:cNvGrpSpPr>
          <p:nvPr/>
        </p:nvGrpSpPr>
        <p:grpSpPr bwMode="auto">
          <a:xfrm>
            <a:off x="3633630" y="510843"/>
            <a:ext cx="4945063" cy="5006975"/>
            <a:chOff x="2843808" y="615588"/>
            <a:chExt cx="4945063" cy="5006975"/>
          </a:xfrm>
        </p:grpSpPr>
        <p:pic>
          <p:nvPicPr>
            <p:cNvPr id="71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615588"/>
              <a:ext cx="4945063" cy="500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82" name="Rectangle 5"/>
            <p:cNvSpPr>
              <a:spLocks noChangeArrowheads="1"/>
            </p:cNvSpPr>
            <p:nvPr/>
          </p:nvSpPr>
          <p:spPr bwMode="auto">
            <a:xfrm>
              <a:off x="2940075" y="5138966"/>
              <a:ext cx="47525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dirty="0">
                  <a:solidFill>
                    <a:schemeClr val="bg1"/>
                  </a:solidFill>
                  <a:latin typeface="Times New Roman" pitchFamily="18" charset="0"/>
                  <a:ea typeface="Batang" pitchFamily="18" charset="-127"/>
                  <a:cs typeface="Times New Roman" pitchFamily="18" charset="0"/>
                </a:rPr>
                <a:t>Setting for irradiating the polymer </a:t>
              </a:r>
              <a:r>
                <a:rPr lang="en-US" dirty="0" smtClean="0">
                  <a:solidFill>
                    <a:schemeClr val="bg1"/>
                  </a:solidFill>
                  <a:latin typeface="Times New Roman" pitchFamily="18" charset="0"/>
                  <a:ea typeface="Batang" pitchFamily="18" charset="-127"/>
                  <a:cs typeface="Times New Roman" pitchFamily="18" charset="0"/>
                </a:rPr>
                <a:t>film</a:t>
              </a:r>
              <a:r>
                <a:rPr lang="ru-RU" dirty="0" smtClean="0">
                  <a:solidFill>
                    <a:schemeClr val="bg1"/>
                  </a:solidFill>
                  <a:latin typeface="Times New Roman" pitchFamily="18" charset="0"/>
                  <a:ea typeface="Batang" pitchFamily="18" charset="-127"/>
                  <a:cs typeface="Times New Roman" pitchFamily="18" charset="0"/>
                </a:rPr>
                <a:t>.</a:t>
              </a:r>
              <a:endParaRPr lang="ru-RU" dirty="0">
                <a:solidFill>
                  <a:schemeClr val="bg1"/>
                </a:solidFill>
                <a:latin typeface="Times New Roman" pitchFamily="18" charset="0"/>
                <a:ea typeface="Batang" pitchFamily="18" charset="-127"/>
                <a:cs typeface="Times New Roman" pitchFamily="18" charset="0"/>
              </a:endParaRPr>
            </a:p>
          </p:txBody>
        </p:sp>
      </p:grpSp>
      <p:grpSp>
        <p:nvGrpSpPr>
          <p:cNvPr id="7" name="Группа 6"/>
          <p:cNvGrpSpPr>
            <a:grpSpLocks/>
          </p:cNvGrpSpPr>
          <p:nvPr/>
        </p:nvGrpSpPr>
        <p:grpSpPr bwMode="auto">
          <a:xfrm>
            <a:off x="666243" y="647977"/>
            <a:ext cx="6714068" cy="5026025"/>
            <a:chOff x="611559" y="597104"/>
            <a:chExt cx="6714747" cy="5025460"/>
          </a:xfrm>
        </p:grpSpPr>
        <p:pic>
          <p:nvPicPr>
            <p:cNvPr id="7179" name="Picture 4" descr="P31500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59" y="597104"/>
              <a:ext cx="6696745" cy="502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Прямоугольник 5"/>
            <p:cNvSpPr>
              <a:spLocks noChangeArrowheads="1"/>
            </p:cNvSpPr>
            <p:nvPr/>
          </p:nvSpPr>
          <p:spPr bwMode="auto">
            <a:xfrm>
              <a:off x="773578" y="4465337"/>
              <a:ext cx="6552728" cy="6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chemeClr val="bg1"/>
                  </a:solidFill>
                </a:rPr>
                <a:t>Pull-out part of the  vacuum chamber with the board for mounting samples. Board put up at an angle of 45 ° to the beam of ions</a:t>
              </a:r>
              <a:endParaRPr lang="ru-RU" b="1" dirty="0">
                <a:solidFill>
                  <a:schemeClr val="bg1"/>
                </a:solidFill>
              </a:endParaRPr>
            </a:p>
          </p:txBody>
        </p:sp>
      </p:grpSp>
      <p:grpSp>
        <p:nvGrpSpPr>
          <p:cNvPr id="13" name="Группа 12"/>
          <p:cNvGrpSpPr>
            <a:grpSpLocks/>
          </p:cNvGrpSpPr>
          <p:nvPr/>
        </p:nvGrpSpPr>
        <p:grpSpPr bwMode="auto">
          <a:xfrm>
            <a:off x="395485" y="620688"/>
            <a:ext cx="8208963" cy="5994399"/>
            <a:chOff x="611559" y="590311"/>
            <a:chExt cx="8209607" cy="5994266"/>
          </a:xfrm>
        </p:grpSpPr>
        <p:sp>
          <p:nvSpPr>
            <p:cNvPr id="7175" name="Rectangle 5"/>
            <p:cNvSpPr>
              <a:spLocks noChangeArrowheads="1"/>
            </p:cNvSpPr>
            <p:nvPr/>
          </p:nvSpPr>
          <p:spPr bwMode="auto">
            <a:xfrm>
              <a:off x="611559" y="5661248"/>
              <a:ext cx="8209607" cy="92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dirty="0" smtClean="0">
                  <a:latin typeface="Times New Roman" pitchFamily="18" charset="0"/>
                  <a:cs typeface="Times New Roman" pitchFamily="18" charset="0"/>
                </a:rPr>
                <a:t>Emulsion layers with size 9 × 12 cm</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and with thickness ~ 100</a:t>
              </a:r>
              <a:r>
                <a:rPr lang="ru-RU"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Xe</a:t>
              </a:r>
              <a:r>
                <a:rPr lang="en-US" dirty="0" smtClean="0">
                  <a:latin typeface="Times New Roman" pitchFamily="18" charset="0"/>
                  <a:cs typeface="Times New Roman" pitchFamily="18" charset="0"/>
                </a:rPr>
                <a:t>) and ~ 180 (Kr) </a:t>
              </a:r>
              <a:r>
                <a:rPr lang="el-GR" dirty="0" smtClean="0">
                  <a:latin typeface="Times New Roman" pitchFamily="18" charset="0"/>
                  <a:cs typeface="Times New Roman" pitchFamily="18" charset="0"/>
                </a:rPr>
                <a:t>μ</a:t>
              </a:r>
              <a:r>
                <a:rPr lang="en-US" dirty="0" smtClean="0">
                  <a:latin typeface="Times New Roman" pitchFamily="18" charset="0"/>
                  <a:cs typeface="Times New Roman" pitchFamily="18" charset="0"/>
                </a:rPr>
                <a:t>m on a glass substrate with thickness ~ 2 mm, placed at an angle 45</a:t>
              </a:r>
              <a:r>
                <a:rPr lang="en-US" baseline="30000" dirty="0" smtClean="0">
                  <a:latin typeface="Times New Roman" pitchFamily="18" charset="0"/>
                  <a:cs typeface="Times New Roman" pitchFamily="18" charset="0"/>
                </a:rPr>
                <a:t>0</a:t>
              </a:r>
              <a:r>
                <a:rPr lang="en-US" dirty="0" smtClean="0">
                  <a:latin typeface="Times New Roman" pitchFamily="18" charset="0"/>
                  <a:cs typeface="Times New Roman" pitchFamily="18" charset="0"/>
                </a:rPr>
                <a:t> to the beam axis. Tilting plate has provided </a:t>
              </a:r>
              <a:r>
                <a:rPr lang="en-US" dirty="0" err="1" smtClean="0">
                  <a:latin typeface="Times New Roman" pitchFamily="18" charset="0"/>
                  <a:cs typeface="Times New Roman" pitchFamily="18" charset="0"/>
                </a:rPr>
                <a:t>observability</a:t>
              </a:r>
              <a:r>
                <a:rPr lang="en-US" dirty="0" smtClean="0">
                  <a:latin typeface="Times New Roman" pitchFamily="18" charset="0"/>
                  <a:cs typeface="Times New Roman" pitchFamily="18" charset="0"/>
                </a:rPr>
                <a:t> tracks of ions in the emulsion.</a:t>
              </a:r>
              <a:endParaRPr lang="ru-RU" dirty="0">
                <a:latin typeface="Times New Roman" pitchFamily="18" charset="0"/>
                <a:ea typeface="Batang" pitchFamily="18" charset="-127"/>
                <a:cs typeface="Times New Roman" pitchFamily="18" charset="0"/>
              </a:endParaRPr>
            </a:p>
          </p:txBody>
        </p:sp>
        <p:grpSp>
          <p:nvGrpSpPr>
            <p:cNvPr id="7176" name="Группа 11"/>
            <p:cNvGrpSpPr>
              <a:grpSpLocks/>
            </p:cNvGrpSpPr>
            <p:nvPr/>
          </p:nvGrpSpPr>
          <p:grpSpPr bwMode="auto">
            <a:xfrm>
              <a:off x="1691680" y="590311"/>
              <a:ext cx="6761249" cy="5070937"/>
              <a:chOff x="2052295" y="632702"/>
              <a:chExt cx="6761249" cy="5070937"/>
            </a:xfrm>
          </p:grpSpPr>
          <p:pic>
            <p:nvPicPr>
              <p:cNvPr id="7177" name="Picture 5" descr="Пластинки 5-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295" y="632702"/>
                <a:ext cx="6761249" cy="507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Прямоугольник 10"/>
              <p:cNvSpPr>
                <a:spLocks noChangeArrowheads="1"/>
              </p:cNvSpPr>
              <p:nvPr/>
            </p:nvSpPr>
            <p:spPr bwMode="auto">
              <a:xfrm>
                <a:off x="5447453" y="5236496"/>
                <a:ext cx="1813587" cy="3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solidFill>
                  </a:rPr>
                  <a:t>Placing </a:t>
                </a:r>
                <a:r>
                  <a:rPr lang="en-US" b="1" dirty="0" smtClean="0">
                    <a:solidFill>
                      <a:schemeClr val="bg1"/>
                    </a:solidFill>
                  </a:rPr>
                  <a:t>detectors</a:t>
                </a:r>
                <a:endParaRPr lang="ru-RU" b="1" dirty="0">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4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400" fill="hold"/>
                                        <p:tgtEl>
                                          <p:spTgt spid="7"/>
                                        </p:tgtEl>
                                        <p:attrNameLst>
                                          <p:attrName>ppt_w</p:attrName>
                                        </p:attrNameLst>
                                      </p:cBhvr>
                                      <p:tavLst>
                                        <p:tav tm="0">
                                          <p:val>
                                            <p:fltVal val="0"/>
                                          </p:val>
                                        </p:tav>
                                        <p:tav tm="100000">
                                          <p:val>
                                            <p:strVal val="#ppt_w"/>
                                          </p:val>
                                        </p:tav>
                                      </p:tavLst>
                                    </p:anim>
                                    <p:anim calcmode="lin" valueType="num">
                                      <p:cBhvr>
                                        <p:cTn id="13" dur="1400" fill="hold"/>
                                        <p:tgtEl>
                                          <p:spTgt spid="7"/>
                                        </p:tgtEl>
                                        <p:attrNameLst>
                                          <p:attrName>ppt_h</p:attrName>
                                        </p:attrNameLst>
                                      </p:cBhvr>
                                      <p:tavLst>
                                        <p:tav tm="0">
                                          <p:val>
                                            <p:fltVal val="0"/>
                                          </p:val>
                                        </p:tav>
                                        <p:tav tm="100000">
                                          <p:val>
                                            <p:strVal val="#ppt_h"/>
                                          </p:val>
                                        </p:tav>
                                      </p:tavLst>
                                    </p:anim>
                                    <p:animEffect transition="in" filter="fade">
                                      <p:cBhvr>
                                        <p:cTn id="14" dur="14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1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09538"/>
            <a:ext cx="5448300"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8" y="674688"/>
            <a:ext cx="8442325"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D:\documentations\books&amp;diss\dlya stipendii\OMUS_Alushta\KSM_ph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3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789199" y="5959425"/>
            <a:ext cx="7560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a:t>View of emulsion layers after photochemical processing.</a:t>
            </a:r>
            <a:endParaRPr lang="ru-RU" sz="2400" b="1" dirty="0"/>
          </a:p>
        </p:txBody>
      </p:sp>
      <p:pic>
        <p:nvPicPr>
          <p:cNvPr id="8195"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4213" y="404813"/>
            <a:ext cx="3609975" cy="533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7900" y="404813"/>
            <a:ext cx="3667125" cy="5359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7" name="Прямоугольник 4"/>
          <p:cNvSpPr>
            <a:spLocks noChangeArrowheads="1"/>
          </p:cNvSpPr>
          <p:nvPr/>
        </p:nvSpPr>
        <p:spPr bwMode="auto">
          <a:xfrm>
            <a:off x="684213" y="0"/>
            <a:ext cx="777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t>                     </a:t>
            </a:r>
            <a:r>
              <a:rPr lang="en-US" sz="2000" b="1"/>
              <a:t>      Kr           				   Xe</a:t>
            </a:r>
            <a:endParaRPr lang="ru-RU" sz="2000" b="1"/>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mulsion\FLNR_2013_Kr\FLNR_Kr_25C-II-5\x10_Kr-004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609600"/>
            <a:ext cx="3097212"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D:\emulsion\FLNR_2013_Kr\FLNR_Kr_25C-II-5\x20_Kr-005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288" y="388813"/>
            <a:ext cx="425132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D:\emulsion\FLNR_2013_Kr\FLNR_Kr_25C-II-5\x60_Kr-008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508375"/>
            <a:ext cx="4032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D:\emulsion\FLNR_2013_Kr\FLNR_Kr_25C-II-5\x90_Kr-004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25" y="3508375"/>
            <a:ext cx="41116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Прямоугольник 2"/>
          <p:cNvSpPr>
            <a:spLocks noChangeArrowheads="1"/>
          </p:cNvSpPr>
          <p:nvPr/>
        </p:nvSpPr>
        <p:spPr bwMode="auto">
          <a:xfrm>
            <a:off x="730250" y="3140075"/>
            <a:ext cx="7683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x</a:t>
            </a:r>
            <a:r>
              <a:rPr lang="ru-RU"/>
              <a:t>10	</a:t>
            </a:r>
            <a:r>
              <a:rPr lang="en-US"/>
              <a:t>	</a:t>
            </a:r>
            <a:r>
              <a:rPr lang="ru-RU"/>
              <a:t>		</a:t>
            </a:r>
            <a:r>
              <a:rPr lang="en-US"/>
              <a:t>	      </a:t>
            </a:r>
            <a:r>
              <a:rPr lang="ru-RU"/>
              <a:t>х20</a:t>
            </a:r>
          </a:p>
        </p:txBody>
      </p:sp>
      <p:sp>
        <p:nvSpPr>
          <p:cNvPr id="9223" name="Прямоугольник 3"/>
          <p:cNvSpPr>
            <a:spLocks noChangeArrowheads="1"/>
          </p:cNvSpPr>
          <p:nvPr/>
        </p:nvSpPr>
        <p:spPr bwMode="auto">
          <a:xfrm>
            <a:off x="339725" y="6229350"/>
            <a:ext cx="8120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t>	</a:t>
            </a:r>
            <a:r>
              <a:rPr lang="en-US"/>
              <a:t>            x</a:t>
            </a:r>
            <a:r>
              <a:rPr lang="ru-RU"/>
              <a:t>60			                   </a:t>
            </a:r>
            <a:r>
              <a:rPr lang="en-US"/>
              <a:t>              </a:t>
            </a:r>
            <a:r>
              <a:rPr lang="ru-RU"/>
              <a:t>х90</a:t>
            </a:r>
          </a:p>
        </p:txBody>
      </p:sp>
      <p:sp>
        <p:nvSpPr>
          <p:cNvPr id="9224" name="Прямоугольник 1"/>
          <p:cNvSpPr>
            <a:spLocks noChangeArrowheads="1"/>
          </p:cNvSpPr>
          <p:nvPr/>
        </p:nvSpPr>
        <p:spPr bwMode="auto">
          <a:xfrm>
            <a:off x="180975" y="44624"/>
            <a:ext cx="640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t>Examples of microphotograph of tracks (Kr) </a:t>
            </a:r>
            <a:r>
              <a:rPr lang="en-US" dirty="0"/>
              <a:t>in </a:t>
            </a:r>
            <a:r>
              <a:rPr lang="en-US" dirty="0" smtClean="0"/>
              <a:t>emulsion.</a:t>
            </a:r>
            <a:endParaRPr lang="ru-RU" b="1" dirty="0"/>
          </a:p>
        </p:txBody>
      </p:sp>
      <p:pic>
        <p:nvPicPr>
          <p:cNvPr id="27654" name="Picture 6" descr="D:\emulsion\FLNR_2013_Kr\FLNR_Kr_25C-II-5\Kripton021_GIF.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0" y="900113"/>
            <a:ext cx="76200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fade">
                                      <p:cBhvr>
                                        <p:cTn id="7" dur="9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Прямоугольник 1"/>
          <p:cNvSpPr>
            <a:spLocks noChangeArrowheads="1"/>
          </p:cNvSpPr>
          <p:nvPr/>
        </p:nvSpPr>
        <p:spPr bwMode="auto">
          <a:xfrm>
            <a:off x="95795" y="45942"/>
            <a:ext cx="64204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Examples of microphotograph of tracks </a:t>
            </a:r>
            <a:r>
              <a:rPr lang="en-US" dirty="0" smtClean="0"/>
              <a:t>(</a:t>
            </a:r>
            <a:r>
              <a:rPr lang="en-US" dirty="0" err="1" smtClean="0"/>
              <a:t>Xe</a:t>
            </a:r>
            <a:r>
              <a:rPr lang="en-US" dirty="0" smtClean="0"/>
              <a:t>) </a:t>
            </a:r>
            <a:r>
              <a:rPr lang="en-US" dirty="0"/>
              <a:t>in emulsion.</a:t>
            </a:r>
            <a:endParaRPr lang="ru-RU" b="1" dirty="0"/>
          </a:p>
          <a:p>
            <a:endParaRPr lang="ru-RU" b="1" dirty="0"/>
          </a:p>
        </p:txBody>
      </p:sp>
      <p:pic>
        <p:nvPicPr>
          <p:cNvPr id="10243" name="Picture 1" descr="DSC_5059-2"/>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39725" y="708025"/>
            <a:ext cx="252095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descr="DSC_5062-2"/>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4732338" y="422151"/>
            <a:ext cx="42037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descr="DSC_506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3500438"/>
            <a:ext cx="43354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descr="DSC_508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0738" y="3500438"/>
            <a:ext cx="433387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Прямоугольник 2"/>
          <p:cNvSpPr>
            <a:spLocks noChangeArrowheads="1"/>
          </p:cNvSpPr>
          <p:nvPr/>
        </p:nvSpPr>
        <p:spPr bwMode="auto">
          <a:xfrm>
            <a:off x="339725" y="3132138"/>
            <a:ext cx="7683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x</a:t>
            </a:r>
            <a:r>
              <a:rPr lang="ru-RU"/>
              <a:t>10	</a:t>
            </a:r>
            <a:r>
              <a:rPr lang="en-US"/>
              <a:t>	</a:t>
            </a:r>
            <a:r>
              <a:rPr lang="ru-RU"/>
              <a:t>		</a:t>
            </a:r>
            <a:r>
              <a:rPr lang="en-US"/>
              <a:t>	  </a:t>
            </a:r>
            <a:r>
              <a:rPr lang="ru-RU"/>
              <a:t>х20</a:t>
            </a:r>
          </a:p>
        </p:txBody>
      </p:sp>
      <p:sp>
        <p:nvSpPr>
          <p:cNvPr id="10248" name="Прямоугольник 3"/>
          <p:cNvSpPr>
            <a:spLocks noChangeArrowheads="1"/>
          </p:cNvSpPr>
          <p:nvPr/>
        </p:nvSpPr>
        <p:spPr bwMode="auto">
          <a:xfrm>
            <a:off x="339725" y="6373813"/>
            <a:ext cx="8120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t>	</a:t>
            </a:r>
            <a:r>
              <a:rPr lang="en-US"/>
              <a:t>            x</a:t>
            </a:r>
            <a:r>
              <a:rPr lang="ru-RU"/>
              <a:t>60			                   х90</a:t>
            </a:r>
          </a:p>
        </p:txBody>
      </p:sp>
      <p:sp>
        <p:nvSpPr>
          <p:cNvPr id="3" name="5-конечная звезда 2"/>
          <p:cNvSpPr/>
          <p:nvPr/>
        </p:nvSpPr>
        <p:spPr>
          <a:xfrm>
            <a:off x="8459788" y="399343"/>
            <a:ext cx="330100" cy="341313"/>
          </a:xfrm>
          <a:prstGeom prst="star5">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9226" name="Picture 10" descr="D:\emulsion\FLNR_2013_Xe\Xe_x90.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8356" y="760413"/>
            <a:ext cx="7162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animEffect transition="in" filter="fade">
                                      <p:cBhvr>
                                        <p:cTn id="7" dur="9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documentations\books&amp;diss\dlya stipendii\OMUS_Alushta\SRIM_m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295"/>
            <a:ext cx="8100814" cy="665497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51518" y="5949280"/>
            <a:ext cx="3635185" cy="707886"/>
          </a:xfrm>
          <a:prstGeom prst="rect">
            <a:avLst/>
          </a:prstGeom>
          <a:noFill/>
        </p:spPr>
        <p:txBody>
          <a:bodyPr wrap="squar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4"/>
              </a:rPr>
              <a:t>http://srim.org</a:t>
            </a:r>
            <a:endParaRPr lang="ru-RU"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7652" name="Picture 4" descr="D:\documentations\books&amp;diss\dlya stipendii\OMUS_Alushta\SRIM_calculat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13531"/>
            <a:ext cx="8796254" cy="6123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3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9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491" y="61641"/>
            <a:ext cx="4468352" cy="349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3416910"/>
            <a:ext cx="4424363" cy="339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D:\documentations\books&amp;diss\dlya stipendii\OMUS_Alushta\Xe (123)_Ion_Ranges_SRIM.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3541411"/>
            <a:ext cx="3960440" cy="3271965"/>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D:\documentations\books&amp;diss\dlya stipendii\OMUS_Alushta\Kr (86)_Ion_Ranges_SRIM.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893" y="40868"/>
            <a:ext cx="3703712" cy="3340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1000"/>
                                        <p:tgtEl>
                                          <p:spTgt spid="11271"/>
                                        </p:tgtEl>
                                      </p:cBhvr>
                                    </p:animEffect>
                                    <p:anim calcmode="lin" valueType="num">
                                      <p:cBhvr>
                                        <p:cTn id="8" dur="1000" fill="hold"/>
                                        <p:tgtEl>
                                          <p:spTgt spid="11271"/>
                                        </p:tgtEl>
                                        <p:attrNameLst>
                                          <p:attrName>ppt_x</p:attrName>
                                        </p:attrNameLst>
                                      </p:cBhvr>
                                      <p:tavLst>
                                        <p:tav tm="0">
                                          <p:val>
                                            <p:strVal val="#ppt_x"/>
                                          </p:val>
                                        </p:tav>
                                        <p:tav tm="100000">
                                          <p:val>
                                            <p:strVal val="#ppt_x"/>
                                          </p:val>
                                        </p:tav>
                                      </p:tavLst>
                                    </p:anim>
                                    <p:anim calcmode="lin" valueType="num">
                                      <p:cBhvr>
                                        <p:cTn id="9" dur="1000" fill="hold"/>
                                        <p:tgtEl>
                                          <p:spTgt spid="112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fade">
                                      <p:cBhvr>
                                        <p:cTn id="14" dur="1000"/>
                                        <p:tgtEl>
                                          <p:spTgt spid="11268"/>
                                        </p:tgtEl>
                                      </p:cBhvr>
                                    </p:animEffect>
                                    <p:anim calcmode="lin" valueType="num">
                                      <p:cBhvr>
                                        <p:cTn id="15" dur="1000" fill="hold"/>
                                        <p:tgtEl>
                                          <p:spTgt spid="11268"/>
                                        </p:tgtEl>
                                        <p:attrNameLst>
                                          <p:attrName>ppt_x</p:attrName>
                                        </p:attrNameLst>
                                      </p:cBhvr>
                                      <p:tavLst>
                                        <p:tav tm="0">
                                          <p:val>
                                            <p:strVal val="#ppt_x"/>
                                          </p:val>
                                        </p:tav>
                                        <p:tav tm="100000">
                                          <p:val>
                                            <p:strVal val="#ppt_x"/>
                                          </p:val>
                                        </p:tav>
                                      </p:tavLst>
                                    </p:anim>
                                    <p:anim calcmode="lin" valueType="num">
                                      <p:cBhvr>
                                        <p:cTn id="16"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063" y="2996952"/>
            <a:ext cx="515302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2154" y="36190"/>
            <a:ext cx="5086350"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98595" y="622429"/>
            <a:ext cx="3823559" cy="646331"/>
          </a:xfrm>
          <a:prstGeom prst="rect">
            <a:avLst/>
          </a:prstGeom>
        </p:spPr>
        <p:txBody>
          <a:bodyPr wrap="square">
            <a:spAutoFit/>
          </a:bodyPr>
          <a:lstStyle/>
          <a:p>
            <a:r>
              <a:rPr lang="en-US" dirty="0"/>
              <a:t>Irradiation angle before (red) and after (blue) correction </a:t>
            </a:r>
            <a:r>
              <a:rPr lang="en-US" dirty="0" smtClean="0"/>
              <a:t>shrinkage ratio.</a:t>
            </a:r>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5826</TotalTime>
  <Words>1048</Words>
  <Application>Microsoft Office PowerPoint</Application>
  <PresentationFormat>Экран (4:3)</PresentationFormat>
  <Paragraphs>70</Paragraphs>
  <Slides>12</Slides>
  <Notes>10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Дмитрий Каленюк</dc:creator>
  <cp:lastModifiedBy>Qahramon</cp:lastModifiedBy>
  <cp:revision>137</cp:revision>
  <cp:lastPrinted>2013-05-30T09:15:18Z</cp:lastPrinted>
  <dcterms:created xsi:type="dcterms:W3CDTF">2013-04-05T05:23:49Z</dcterms:created>
  <dcterms:modified xsi:type="dcterms:W3CDTF">2013-10-15T04:41:36Z</dcterms:modified>
</cp:coreProperties>
</file>